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76" r:id="rId6"/>
    <p:sldId id="259" r:id="rId7"/>
    <p:sldId id="280" r:id="rId8"/>
    <p:sldId id="274" r:id="rId9"/>
    <p:sldId id="275" r:id="rId10"/>
    <p:sldId id="260" r:id="rId11"/>
    <p:sldId id="279" r:id="rId12"/>
    <p:sldId id="281" r:id="rId13"/>
    <p:sldId id="282" r:id="rId14"/>
    <p:sldId id="268" r:id="rId15"/>
    <p:sldId id="270" r:id="rId16"/>
    <p:sldId id="284" r:id="rId17"/>
    <p:sldId id="271" r:id="rId18"/>
    <p:sldId id="285" r:id="rId19"/>
    <p:sldId id="269" r:id="rId20"/>
    <p:sldId id="286" r:id="rId21"/>
    <p:sldId id="272" r:id="rId22"/>
    <p:sldId id="277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83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81" d="100"/>
          <a:sy n="81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78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1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58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99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975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14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35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8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8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27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E1EF-796E-4074-B7AD-4959FB6C255D}" type="datetimeFigureOut">
              <a:rPr lang="en-ZA" smtClean="0"/>
              <a:pPr/>
              <a:t>2019/05/25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FE463-1F31-48A0-87C5-1E37CD2B546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57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" y="-1"/>
            <a:ext cx="9111075" cy="682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5040560" cy="1470025"/>
          </a:xfrm>
        </p:spPr>
        <p:txBody>
          <a:bodyPr>
            <a:normAutofit/>
          </a:bodyPr>
          <a:lstStyle/>
          <a:p>
            <a:pPr algn="l"/>
            <a:r>
              <a:rPr lang="en-ZA" sz="6600" dirty="0">
                <a:solidFill>
                  <a:schemeClr val="bg1"/>
                </a:solidFill>
              </a:rPr>
              <a:t>Die </a:t>
            </a:r>
            <a:r>
              <a:rPr lang="en-ZA" sz="6600" dirty="0" err="1">
                <a:solidFill>
                  <a:schemeClr val="bg1"/>
                </a:solidFill>
              </a:rPr>
              <a:t>hanswors</a:t>
            </a:r>
            <a:endParaRPr lang="en-ZA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3960440" cy="1008112"/>
          </a:xfrm>
        </p:spPr>
        <p:txBody>
          <a:bodyPr/>
          <a:lstStyle/>
          <a:p>
            <a:r>
              <a:rPr lang="en-ZA" dirty="0"/>
              <a:t>SJ Pretorius</a:t>
            </a:r>
          </a:p>
        </p:txBody>
      </p:sp>
    </p:spTree>
    <p:extLst>
      <p:ext uri="{BB962C8B-B14F-4D97-AF65-F5344CB8AC3E}">
        <p14:creationId xmlns:p14="http://schemas.microsoft.com/office/powerpoint/2010/main" val="23368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err="1"/>
              <a:t>sien</a:t>
            </a:r>
            <a:r>
              <a:rPr lang="en-ZA" dirty="0"/>
              <a:t>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nog</a:t>
            </a:r>
            <a:r>
              <a:rPr lang="en-ZA" dirty="0"/>
              <a:t> as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die </a:t>
            </a:r>
            <a:r>
              <a:rPr lang="en-ZA" dirty="0" err="1"/>
              <a:t>gedig</a:t>
            </a:r>
            <a:r>
              <a:rPr lang="en-ZA" dirty="0"/>
              <a:t> </a:t>
            </a:r>
            <a:r>
              <a:rPr lang="en-ZA" dirty="0" err="1"/>
              <a:t>kyk</a:t>
            </a:r>
            <a:r>
              <a:rPr lang="en-ZA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7056784" cy="4525963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It is in the form of a story, a story has progression </a:t>
            </a:r>
            <a:r>
              <a:rPr lang="en-ZA" dirty="0">
                <a:sym typeface="Wingdings" pitchFamily="2" charset="2"/>
              </a:rPr>
              <a:t> a beginning, middle and end.</a:t>
            </a:r>
          </a:p>
          <a:p>
            <a:pPr lvl="1"/>
            <a:r>
              <a:rPr lang="en-ZA" dirty="0">
                <a:sym typeface="Wingdings" pitchFamily="2" charset="2"/>
              </a:rPr>
              <a:t>Starts with description of clown. How he looks  perspective of his co-workers.</a:t>
            </a:r>
          </a:p>
          <a:p>
            <a:pPr lvl="1"/>
            <a:r>
              <a:rPr lang="en-ZA" dirty="0">
                <a:sym typeface="Wingdings" pitchFamily="2" charset="2"/>
              </a:rPr>
              <a:t>Then what the clown feels with regards to the treatment he receives.</a:t>
            </a:r>
          </a:p>
          <a:p>
            <a:pPr lvl="1"/>
            <a:r>
              <a:rPr lang="en-ZA" dirty="0">
                <a:sym typeface="Wingdings" pitchFamily="2" charset="2"/>
              </a:rPr>
              <a:t>Even though they don’t like him, he is still valuable (exploitable), brings in money.</a:t>
            </a:r>
          </a:p>
          <a:p>
            <a:pPr lvl="1"/>
            <a:r>
              <a:rPr lang="en-ZA" dirty="0">
                <a:sym typeface="Wingdings" pitchFamily="2" charset="2"/>
              </a:rPr>
              <a:t>Reading about his mother being on her death bed, going to her.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41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5"/>
          <p:cNvSpPr txBox="1">
            <a:spLocks/>
          </p:cNvSpPr>
          <p:nvPr/>
        </p:nvSpPr>
        <p:spPr>
          <a:xfrm>
            <a:off x="1619671" y="188640"/>
            <a:ext cx="3744416" cy="64807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Because of his hideous/ugly hunchback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And crookedness he was teased/mocked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And their venom was more stinging/painful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Than the grown out of shape spinal pain.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Among the animals in the corner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He went in search of the loneliness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"With clothes that is always worn out,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What does this bloke do with his salary?"</a:t>
            </a:r>
          </a:p>
          <a:p>
            <a:pPr marL="0" indent="0">
              <a:buNone/>
            </a:pPr>
            <a:br>
              <a:rPr lang="en-ZA" sz="1800" b="1" dirty="0">
                <a:solidFill>
                  <a:srgbClr val="002060"/>
                </a:solidFill>
              </a:rPr>
            </a:br>
            <a:r>
              <a:rPr lang="en-ZA" sz="1800" b="1" dirty="0">
                <a:solidFill>
                  <a:srgbClr val="002060"/>
                </a:solidFill>
              </a:rPr>
              <a:t>Monthly at the post office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He posts a letter or reads one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Next to the animal cages, over and over:</a:t>
            </a:r>
          </a:p>
          <a:p>
            <a:pPr marL="0" indent="0">
              <a:buNone/>
            </a:pPr>
            <a:r>
              <a:rPr lang="en-ZA" sz="1800" b="1" dirty="0">
                <a:solidFill>
                  <a:srgbClr val="002060"/>
                </a:solidFill>
              </a:rPr>
              <a:t>“Would there at least be someone somewhere?”</a:t>
            </a:r>
          </a:p>
          <a:p>
            <a:pPr marL="0" indent="0">
              <a:buNone/>
            </a:pPr>
            <a:endParaRPr lang="en-ZA" sz="1800" b="1" dirty="0">
              <a:solidFill>
                <a:srgbClr val="002060"/>
              </a:solidFill>
            </a:endParaRPr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5364087" y="188640"/>
            <a:ext cx="3821699" cy="64807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And the constant smell and alcohol: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No one will cry is he resigns,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But in the circus tent where he,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Like a monkey against the heaven,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High against the tackling, could climb,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Teasing death, and, small dwarf,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Takes out his devilry so under him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Everyone can laugh at this wonder,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It is him, no matter how despised, lonely,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Still seen as asset by the boss.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 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One day a letter came…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He bent over the bed, blinded,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Whilst a hunchback lady, quietly,</a:t>
            </a:r>
          </a:p>
          <a:p>
            <a:pPr marL="0" indent="0">
              <a:buFont typeface="Arial" pitchFamily="34" charset="0"/>
              <a:buNone/>
            </a:pPr>
            <a:r>
              <a:rPr lang="en-ZA" sz="1800" b="1" dirty="0">
                <a:solidFill>
                  <a:srgbClr val="002060"/>
                </a:solidFill>
              </a:rPr>
              <a:t>Outs a dying whisper: “Thank you my child…”</a:t>
            </a:r>
          </a:p>
          <a:p>
            <a:pPr marL="0" indent="0">
              <a:buFont typeface="Arial" pitchFamily="34" charset="0"/>
              <a:buNone/>
            </a:pPr>
            <a:endParaRPr lang="en-ZA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/>
              <a:t>Poet uses senses to describe the clown.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416824" cy="5141168"/>
          </a:xfrm>
        </p:spPr>
        <p:txBody>
          <a:bodyPr>
            <a:normAutofit/>
          </a:bodyPr>
          <a:lstStyle/>
          <a:p>
            <a:r>
              <a:rPr lang="en-ZA" sz="2800" dirty="0"/>
              <a:t>You can form a picture of how he looks and what he does.</a:t>
            </a:r>
            <a:br>
              <a:rPr lang="en-ZA" sz="2800" dirty="0"/>
            </a:br>
            <a:endParaRPr lang="en-ZA" sz="2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02" y="3212976"/>
            <a:ext cx="2232248" cy="297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60501"/>
            <a:ext cx="224790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28784"/>
            <a:ext cx="200025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10" y="2460501"/>
            <a:ext cx="2212826" cy="395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99512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/>
              <a:t>Poet uses senses to describe the clown.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416824" cy="5141168"/>
          </a:xfrm>
        </p:spPr>
        <p:txBody>
          <a:bodyPr>
            <a:normAutofit/>
          </a:bodyPr>
          <a:lstStyle/>
          <a:p>
            <a:r>
              <a:rPr lang="en-ZA" sz="2800" dirty="0"/>
              <a:t>The gossiping of his co-workers, the way they tease him and the way the audience is laughing at his antics.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16" y="3015334"/>
            <a:ext cx="2628900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10187"/>
            <a:ext cx="2664296" cy="1762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7459"/>
            <a:ext cx="2207890" cy="2947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1886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000" dirty="0" err="1"/>
              <a:t>Strofe</a:t>
            </a:r>
            <a:r>
              <a:rPr lang="en-ZA" sz="4000" dirty="0"/>
              <a:t> 1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" y="0"/>
            <a:ext cx="2134187" cy="284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918197" y="1"/>
            <a:ext cx="1218560" cy="89652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Oval 3"/>
          <p:cNvSpPr/>
          <p:nvPr/>
        </p:nvSpPr>
        <p:spPr>
          <a:xfrm>
            <a:off x="5436097" y="2060848"/>
            <a:ext cx="1224134" cy="576064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 flipV="1">
            <a:off x="2136757" y="542583"/>
            <a:ext cx="3478610" cy="16026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40658" y="125930"/>
            <a:ext cx="1165123" cy="2587773"/>
          </a:xfrm>
          <a:custGeom>
            <a:avLst/>
            <a:gdLst>
              <a:gd name="connsiteX0" fmla="*/ 0 w 1165123"/>
              <a:gd name="connsiteY0" fmla="*/ 862212 h 2587773"/>
              <a:gd name="connsiteX1" fmla="*/ 678426 w 1165123"/>
              <a:gd name="connsiteY1" fmla="*/ 80547 h 2587773"/>
              <a:gd name="connsiteX2" fmla="*/ 1165123 w 1165123"/>
              <a:gd name="connsiteY2" fmla="*/ 2587773 h 2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5123" h="2587773">
                <a:moveTo>
                  <a:pt x="0" y="862212"/>
                </a:moveTo>
                <a:cubicBezTo>
                  <a:pt x="242119" y="327582"/>
                  <a:pt x="484239" y="-207047"/>
                  <a:pt x="678426" y="80547"/>
                </a:cubicBezTo>
                <a:cubicBezTo>
                  <a:pt x="872613" y="368140"/>
                  <a:pt x="1018868" y="1477956"/>
                  <a:pt x="1165123" y="2587773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3419872" y="2636912"/>
            <a:ext cx="1584176" cy="5853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005781" y="2636912"/>
            <a:ext cx="1414091" cy="2926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26072"/>
            <a:ext cx="4048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14" y="3214264"/>
            <a:ext cx="41433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14" y="3769528"/>
            <a:ext cx="4457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88" y="4505552"/>
            <a:ext cx="41624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69450" y="188640"/>
            <a:ext cx="4176464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The clown is being teased because of his hunchback and crookedness</a:t>
            </a:r>
            <a:r>
              <a:rPr lang="en-ZA" sz="20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20931" y="5589240"/>
            <a:ext cx="5302537" cy="100811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Worst than his disability pain?</a:t>
            </a:r>
          </a:p>
          <a:p>
            <a:pPr algn="ctr"/>
            <a:r>
              <a:rPr lang="en-ZA" sz="2400" dirty="0"/>
              <a:t>The hate (</a:t>
            </a:r>
            <a:r>
              <a:rPr lang="en-ZA" sz="2400" dirty="0" err="1"/>
              <a:t>venyn</a:t>
            </a:r>
            <a:r>
              <a:rPr lang="en-ZA" sz="2400" dirty="0"/>
              <a:t>) that he is treated with.</a:t>
            </a:r>
          </a:p>
        </p:txBody>
      </p:sp>
      <p:sp>
        <p:nvSpPr>
          <p:cNvPr id="13" name="Cloud 12"/>
          <p:cNvSpPr/>
          <p:nvPr/>
        </p:nvSpPr>
        <p:spPr>
          <a:xfrm>
            <a:off x="3419872" y="3347614"/>
            <a:ext cx="1440160" cy="555264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395536" y="4800827"/>
            <a:ext cx="2160240" cy="10764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>
                <a:solidFill>
                  <a:schemeClr val="tx1"/>
                </a:solidFill>
              </a:rPr>
              <a:t>He has been humiliated.</a:t>
            </a:r>
          </a:p>
        </p:txBody>
      </p:sp>
      <p:cxnSp>
        <p:nvCxnSpPr>
          <p:cNvPr id="16" name="Straight Arrow Connector 15"/>
          <p:cNvCxnSpPr>
            <a:stCxn id="13" idx="2"/>
            <a:endCxn id="14" idx="0"/>
          </p:cNvCxnSpPr>
          <p:nvPr/>
        </p:nvCxnSpPr>
        <p:spPr>
          <a:xfrm flipH="1">
            <a:off x="1475656" y="3625246"/>
            <a:ext cx="1948683" cy="11755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7744" y="1916832"/>
            <a:ext cx="633670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lnSpc>
                <a:spcPct val="150000"/>
              </a:lnSpc>
              <a:buFont typeface="+mj-lt"/>
              <a:buAutoNum type="arabicPeriod"/>
            </a:pPr>
            <a:r>
              <a:rPr lang="en-ZA" sz="2800" dirty="0" err="1"/>
              <a:t>Oor</a:t>
            </a:r>
            <a:r>
              <a:rPr lang="en-ZA" sz="2800" dirty="0"/>
              <a:t> </a:t>
            </a:r>
            <a:r>
              <a:rPr lang="en-ZA" sz="2800" dirty="0" err="1"/>
              <a:t>sy</a:t>
            </a:r>
            <a:r>
              <a:rPr lang="en-ZA" sz="2800" dirty="0"/>
              <a:t> </a:t>
            </a:r>
            <a:r>
              <a:rPr lang="en-ZA" sz="2800" dirty="0" err="1"/>
              <a:t>afsigtelike</a:t>
            </a:r>
            <a:r>
              <a:rPr lang="en-ZA" sz="2800" dirty="0"/>
              <a:t> </a:t>
            </a:r>
            <a:r>
              <a:rPr lang="en-ZA" sz="2800" dirty="0" err="1"/>
              <a:t>boggel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/>
            </a:pPr>
            <a:r>
              <a:rPr lang="en-ZA" sz="2800" dirty="0"/>
              <a:t>en </a:t>
            </a:r>
            <a:r>
              <a:rPr lang="en-ZA" sz="2800" dirty="0" err="1"/>
              <a:t>kromheid</a:t>
            </a:r>
            <a:r>
              <a:rPr lang="en-ZA" sz="2800" dirty="0"/>
              <a:t>, het </a:t>
            </a:r>
            <a:r>
              <a:rPr lang="en-ZA" sz="2800" dirty="0" err="1"/>
              <a:t>hul</a:t>
            </a:r>
            <a:r>
              <a:rPr lang="en-ZA" sz="2800" dirty="0"/>
              <a:t> </a:t>
            </a:r>
            <a:r>
              <a:rPr lang="en-ZA" sz="2800" dirty="0" err="1"/>
              <a:t>hom</a:t>
            </a:r>
            <a:r>
              <a:rPr lang="en-ZA" sz="2800" dirty="0"/>
              <a:t> </a:t>
            </a:r>
            <a:r>
              <a:rPr lang="en-ZA" sz="2800" dirty="0" err="1"/>
              <a:t>gekoggel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/>
            </a:pPr>
            <a:r>
              <a:rPr lang="en-ZA" sz="2800" dirty="0"/>
              <a:t>en </a:t>
            </a:r>
            <a:r>
              <a:rPr lang="en-ZA" sz="2800" dirty="0" err="1"/>
              <a:t>bitterder</a:t>
            </a:r>
            <a:r>
              <a:rPr lang="en-ZA" sz="2800" dirty="0"/>
              <a:t> was </a:t>
            </a:r>
            <a:r>
              <a:rPr lang="en-ZA" sz="2800" dirty="0" err="1"/>
              <a:t>hul</a:t>
            </a:r>
            <a:r>
              <a:rPr lang="en-ZA" sz="2800" dirty="0"/>
              <a:t> </a:t>
            </a:r>
            <a:r>
              <a:rPr lang="en-ZA" sz="2800" dirty="0" err="1"/>
              <a:t>venyn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/>
            </a:pPr>
            <a:r>
              <a:rPr lang="en-ZA" sz="2800" dirty="0"/>
              <a:t>as </a:t>
            </a:r>
            <a:r>
              <a:rPr lang="en-ZA" sz="2800" dirty="0" err="1"/>
              <a:t>sy</a:t>
            </a:r>
            <a:r>
              <a:rPr lang="en-ZA" sz="2800" dirty="0"/>
              <a:t> </a:t>
            </a:r>
            <a:r>
              <a:rPr lang="en-ZA" sz="2800" dirty="0" err="1"/>
              <a:t>vergroeide</a:t>
            </a:r>
            <a:r>
              <a:rPr lang="en-ZA" sz="2800" dirty="0"/>
              <a:t> </a:t>
            </a:r>
            <a:r>
              <a:rPr lang="en-ZA" sz="2800" dirty="0" err="1"/>
              <a:t>ruggraatpyn</a:t>
            </a:r>
            <a:r>
              <a:rPr lang="en-Z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6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000" dirty="0" err="1"/>
              <a:t>Strofe</a:t>
            </a:r>
            <a:r>
              <a:rPr lang="en-ZA" sz="4000" dirty="0"/>
              <a:t> 2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03848" y="3429000"/>
            <a:ext cx="4392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134709" y="181636"/>
            <a:ext cx="3816424" cy="9361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err="1"/>
              <a:t>Stuur</a:t>
            </a:r>
            <a:r>
              <a:rPr lang="en-ZA" sz="2400" b="1" dirty="0"/>
              <a:t> </a:t>
            </a:r>
            <a:r>
              <a:rPr lang="en-ZA" sz="2400" b="1" dirty="0" err="1"/>
              <a:t>moontlik</a:t>
            </a:r>
            <a:r>
              <a:rPr lang="en-ZA" sz="2400" b="1" dirty="0"/>
              <a:t> geld </a:t>
            </a:r>
            <a:r>
              <a:rPr lang="en-ZA" sz="2400" b="1" dirty="0" err="1"/>
              <a:t>huis</a:t>
            </a:r>
            <a:r>
              <a:rPr lang="en-ZA" sz="2400" b="1" dirty="0"/>
              <a:t> toe </a:t>
            </a:r>
            <a:r>
              <a:rPr lang="en-ZA" sz="2400" b="1" dirty="0" err="1"/>
              <a:t>aan</a:t>
            </a:r>
            <a:r>
              <a:rPr lang="en-ZA" sz="2400" b="1" dirty="0"/>
              <a:t> </a:t>
            </a:r>
            <a:r>
              <a:rPr lang="en-ZA" sz="2400" b="1" dirty="0" err="1"/>
              <a:t>sy</a:t>
            </a:r>
            <a:r>
              <a:rPr lang="en-ZA" sz="2400" b="1" dirty="0"/>
              <a:t> </a:t>
            </a:r>
            <a:r>
              <a:rPr lang="en-ZA" sz="2400" b="1" dirty="0" err="1"/>
              <a:t>moeder</a:t>
            </a:r>
            <a:r>
              <a:rPr lang="en-ZA" sz="2400" b="1" dirty="0"/>
              <a:t>.  </a:t>
            </a:r>
          </a:p>
        </p:txBody>
      </p:sp>
      <p:cxnSp>
        <p:nvCxnSpPr>
          <p:cNvPr id="8" name="Straight Arrow Connector 7"/>
          <p:cNvCxnSpPr>
            <a:stCxn id="2" idx="1"/>
            <a:endCxn id="6" idx="1"/>
          </p:cNvCxnSpPr>
          <p:nvPr/>
        </p:nvCxnSpPr>
        <p:spPr>
          <a:xfrm flipH="1" flipV="1">
            <a:off x="134709" y="649688"/>
            <a:ext cx="3069139" cy="2995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306"/>
            <a:ext cx="33718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52775"/>
            <a:ext cx="3581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43270"/>
            <a:ext cx="3914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5900"/>
            <a:ext cx="4219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201" y="5373216"/>
            <a:ext cx="5328592" cy="126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Absolute loneliness/absolute </a:t>
            </a:r>
            <a:r>
              <a:rPr lang="en-ZA" sz="2000" b="1" dirty="0" err="1"/>
              <a:t>eensaamheid</a:t>
            </a:r>
            <a:r>
              <a:rPr lang="en-ZA" sz="2000" b="1" dirty="0"/>
              <a:t> </a:t>
            </a:r>
            <a:r>
              <a:rPr lang="en-ZA" sz="2000" dirty="0"/>
              <a:t>van </a:t>
            </a:r>
            <a:r>
              <a:rPr lang="en-ZA" sz="2000" dirty="0" err="1"/>
              <a:t>hanswors</a:t>
            </a:r>
            <a:r>
              <a:rPr lang="en-ZA" sz="2000" dirty="0"/>
              <a:t> se </a:t>
            </a:r>
            <a:r>
              <a:rPr lang="en-ZA" sz="2000" dirty="0" err="1"/>
              <a:t>bestaan</a:t>
            </a:r>
            <a:r>
              <a:rPr lang="en-ZA" sz="2000" dirty="0"/>
              <a:t> in </a:t>
            </a:r>
            <a:r>
              <a:rPr lang="en-ZA" sz="2000" dirty="0" err="1"/>
              <a:t>strofe</a:t>
            </a:r>
            <a:r>
              <a:rPr lang="en-ZA" sz="2000" dirty="0"/>
              <a:t> 2:  Description of how he keeps to himself by sitting between the animal cages.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46105" y="896526"/>
            <a:ext cx="3066603" cy="11231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He would rather spend his days with the animals: they aren’t as cruel.</a:t>
            </a:r>
          </a:p>
        </p:txBody>
      </p:sp>
      <p:sp>
        <p:nvSpPr>
          <p:cNvPr id="10" name="Frame 9"/>
          <p:cNvSpPr/>
          <p:nvPr/>
        </p:nvSpPr>
        <p:spPr>
          <a:xfrm>
            <a:off x="2555776" y="3290887"/>
            <a:ext cx="5760640" cy="1650281"/>
          </a:xfrm>
          <a:prstGeom prst="frame">
            <a:avLst/>
          </a:prstGeom>
          <a:solidFill>
            <a:srgbClr val="F83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077" y="4827984"/>
            <a:ext cx="3240360" cy="576064"/>
          </a:xfrm>
          <a:prstGeom prst="rect">
            <a:avLst/>
          </a:prstGeom>
          <a:solidFill>
            <a:srgbClr val="F83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dirty="0" err="1"/>
              <a:t>Retoriese</a:t>
            </a:r>
            <a:r>
              <a:rPr lang="en-ZA" sz="3600" dirty="0"/>
              <a:t> </a:t>
            </a:r>
            <a:r>
              <a:rPr lang="en-ZA" sz="3600" dirty="0" err="1"/>
              <a:t>vraag</a:t>
            </a:r>
            <a:endParaRPr lang="en-ZA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1916832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lnSpc>
                <a:spcPct val="150000"/>
              </a:lnSpc>
              <a:buFont typeface="+mj-lt"/>
              <a:buAutoNum type="arabicPeriod" startAt="5"/>
            </a:pPr>
            <a:r>
              <a:rPr lang="en-ZA" sz="2800" dirty="0" err="1"/>
              <a:t>Tussen</a:t>
            </a:r>
            <a:r>
              <a:rPr lang="en-ZA" sz="2800" dirty="0"/>
              <a:t> die </a:t>
            </a:r>
            <a:r>
              <a:rPr lang="en-ZA" sz="2800" dirty="0" err="1"/>
              <a:t>diere</a:t>
            </a:r>
            <a:r>
              <a:rPr lang="en-ZA" sz="2800" dirty="0"/>
              <a:t> in ‘n </a:t>
            </a:r>
            <a:r>
              <a:rPr lang="en-ZA" sz="2800" dirty="0" err="1"/>
              <a:t>hoek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 startAt="5"/>
            </a:pPr>
            <a:r>
              <a:rPr lang="en-ZA" sz="2800" dirty="0"/>
              <a:t>het </a:t>
            </a:r>
            <a:r>
              <a:rPr lang="en-ZA" sz="2800" dirty="0" err="1"/>
              <a:t>hy</a:t>
            </a:r>
            <a:r>
              <a:rPr lang="en-ZA" sz="2800" dirty="0"/>
              <a:t> die </a:t>
            </a:r>
            <a:r>
              <a:rPr lang="en-ZA" sz="2800" dirty="0" err="1"/>
              <a:t>eensaamheid</a:t>
            </a:r>
            <a:r>
              <a:rPr lang="en-ZA" sz="2800" dirty="0"/>
              <a:t> </a:t>
            </a:r>
            <a:r>
              <a:rPr lang="en-ZA" sz="2800" dirty="0" err="1"/>
              <a:t>gesoek</a:t>
            </a:r>
            <a:r>
              <a:rPr lang="en-ZA" sz="2800" dirty="0"/>
              <a:t>: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5"/>
            </a:pPr>
            <a:r>
              <a:rPr lang="en-ZA" sz="2800" dirty="0"/>
              <a:t>“Met </a:t>
            </a:r>
            <a:r>
              <a:rPr lang="en-ZA" sz="2800" dirty="0" err="1"/>
              <a:t>klere</a:t>
            </a:r>
            <a:r>
              <a:rPr lang="en-ZA" sz="2800" dirty="0"/>
              <a:t> </a:t>
            </a:r>
            <a:r>
              <a:rPr lang="en-ZA" sz="2800" dirty="0" err="1"/>
              <a:t>wat</a:t>
            </a:r>
            <a:r>
              <a:rPr lang="en-ZA" sz="2800" dirty="0"/>
              <a:t> </a:t>
            </a:r>
            <a:r>
              <a:rPr lang="en-ZA" sz="2800" dirty="0" err="1"/>
              <a:t>gedurig</a:t>
            </a:r>
            <a:r>
              <a:rPr lang="en-ZA" sz="2800" dirty="0"/>
              <a:t> </a:t>
            </a:r>
            <a:r>
              <a:rPr lang="en-ZA" sz="2800" dirty="0" err="1"/>
              <a:t>gaar</a:t>
            </a:r>
            <a:r>
              <a:rPr lang="en-ZA" sz="2800" dirty="0"/>
              <a:t> is,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5"/>
            </a:pPr>
            <a:r>
              <a:rPr lang="en-ZA" sz="2800" dirty="0" err="1"/>
              <a:t>Wat</a:t>
            </a:r>
            <a:r>
              <a:rPr lang="en-ZA" sz="2800" dirty="0"/>
              <a:t> </a:t>
            </a:r>
            <a:r>
              <a:rPr lang="en-ZA" sz="2800" dirty="0" err="1"/>
              <a:t>doen</a:t>
            </a:r>
            <a:r>
              <a:rPr lang="en-ZA" sz="2800" dirty="0"/>
              <a:t> die vent met </a:t>
            </a:r>
            <a:r>
              <a:rPr lang="en-ZA" sz="2800" dirty="0" err="1"/>
              <a:t>sy</a:t>
            </a:r>
            <a:r>
              <a:rPr lang="en-ZA" sz="2800" dirty="0"/>
              <a:t> </a:t>
            </a:r>
            <a:r>
              <a:rPr lang="en-ZA" sz="2800" dirty="0" err="1"/>
              <a:t>salaris</a:t>
            </a:r>
            <a:r>
              <a:rPr lang="en-ZA" sz="28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9919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6" y="0"/>
            <a:ext cx="91569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228184" cy="18002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722313" indent="-722313"/>
            <a:r>
              <a:rPr lang="en-ZA" sz="4000" dirty="0" err="1"/>
              <a:t>Retoriese</a:t>
            </a:r>
            <a:r>
              <a:rPr lang="en-ZA" sz="4000" dirty="0"/>
              <a:t> </a:t>
            </a:r>
            <a:r>
              <a:rPr lang="en-ZA" sz="4000" dirty="0" err="1"/>
              <a:t>vraag</a:t>
            </a:r>
            <a:br>
              <a:rPr lang="en-ZA" sz="3200" dirty="0"/>
            </a:br>
            <a:r>
              <a:rPr lang="en-ZA" sz="2800" dirty="0"/>
              <a:t>“Met </a:t>
            </a:r>
            <a:r>
              <a:rPr lang="en-ZA" sz="2800" dirty="0" err="1"/>
              <a:t>klere</a:t>
            </a:r>
            <a:r>
              <a:rPr lang="en-ZA" sz="2800" dirty="0"/>
              <a:t> </a:t>
            </a:r>
            <a:r>
              <a:rPr lang="en-ZA" sz="2800" dirty="0" err="1"/>
              <a:t>wat</a:t>
            </a:r>
            <a:r>
              <a:rPr lang="en-ZA" sz="2800" dirty="0"/>
              <a:t> </a:t>
            </a:r>
            <a:r>
              <a:rPr lang="en-ZA" sz="2800" dirty="0" err="1"/>
              <a:t>gedurig</a:t>
            </a:r>
            <a:r>
              <a:rPr lang="en-ZA" sz="2800" dirty="0"/>
              <a:t> </a:t>
            </a:r>
            <a:r>
              <a:rPr lang="en-ZA" sz="2800" dirty="0" err="1"/>
              <a:t>gaar</a:t>
            </a:r>
            <a:r>
              <a:rPr lang="en-ZA" sz="2800" dirty="0"/>
              <a:t> is, </a:t>
            </a:r>
            <a:br>
              <a:rPr lang="en-ZA" sz="2800" dirty="0"/>
            </a:br>
            <a:r>
              <a:rPr lang="en-ZA" sz="2800" dirty="0" err="1"/>
              <a:t>Wat</a:t>
            </a:r>
            <a:r>
              <a:rPr lang="en-ZA" sz="2800" dirty="0"/>
              <a:t> </a:t>
            </a:r>
            <a:r>
              <a:rPr lang="en-ZA" sz="2800" dirty="0" err="1"/>
              <a:t>doen</a:t>
            </a:r>
            <a:r>
              <a:rPr lang="en-ZA" sz="2800" dirty="0"/>
              <a:t> die vent met </a:t>
            </a:r>
            <a:r>
              <a:rPr lang="en-ZA" sz="2800" dirty="0" err="1"/>
              <a:t>sy</a:t>
            </a:r>
            <a:r>
              <a:rPr lang="en-ZA" sz="2800" dirty="0"/>
              <a:t> </a:t>
            </a:r>
            <a:r>
              <a:rPr lang="en-ZA" sz="2800" dirty="0" err="1"/>
              <a:t>salaris</a:t>
            </a:r>
            <a:r>
              <a:rPr lang="en-ZA" sz="2800" dirty="0"/>
              <a:t>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204864"/>
            <a:ext cx="7092280" cy="4453955"/>
          </a:xfrm>
        </p:spPr>
        <p:txBody>
          <a:bodyPr>
            <a:normAutofit/>
          </a:bodyPr>
          <a:lstStyle/>
          <a:p>
            <a:r>
              <a:rPr lang="en-ZA" sz="2800" dirty="0"/>
              <a:t>Rhetorical question:  one asked solely to produce an effect or to make a statement, but not expected to receive an answer.</a:t>
            </a:r>
          </a:p>
          <a:p>
            <a:r>
              <a:rPr lang="en-ZA" sz="2800" dirty="0"/>
              <a:t>The implication of this question is that the clown’s co-workers think that he wastes his money, because his clothes are always old and worn out. </a:t>
            </a:r>
          </a:p>
          <a:p>
            <a:r>
              <a:rPr lang="en-ZA" sz="2800" dirty="0"/>
              <a:t>Do they really know what he does with his money?</a:t>
            </a:r>
          </a:p>
        </p:txBody>
      </p:sp>
    </p:spTree>
    <p:extLst>
      <p:ext uri="{BB962C8B-B14F-4D97-AF65-F5344CB8AC3E}">
        <p14:creationId xmlns:p14="http://schemas.microsoft.com/office/powerpoint/2010/main" val="13239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6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000" dirty="0" err="1"/>
              <a:t>Strofe</a:t>
            </a:r>
            <a:r>
              <a:rPr lang="en-ZA" sz="4000" dirty="0"/>
              <a:t> 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714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93948"/>
            <a:ext cx="30765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9040"/>
            <a:ext cx="4124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34017"/>
            <a:ext cx="3524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662893" y="2004269"/>
            <a:ext cx="1944216" cy="560635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755576" y="332656"/>
            <a:ext cx="3528392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Re-occurring event</a:t>
            </a:r>
            <a:r>
              <a:rPr lang="en-ZA" dirty="0"/>
              <a:t>:  Happens every month.   </a:t>
            </a:r>
          </a:p>
        </p:txBody>
      </p:sp>
      <p:sp>
        <p:nvSpPr>
          <p:cNvPr id="6" name="Oval 5"/>
          <p:cNvSpPr/>
          <p:nvPr/>
        </p:nvSpPr>
        <p:spPr>
          <a:xfrm>
            <a:off x="5436096" y="3429000"/>
            <a:ext cx="1872208" cy="337917"/>
          </a:xfrm>
          <a:prstGeom prst="ellipse">
            <a:avLst/>
          </a:prstGeom>
          <a:solidFill>
            <a:srgbClr val="F83ADD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5049999" y="5408508"/>
            <a:ext cx="4094001" cy="1449492"/>
          </a:xfrm>
          <a:prstGeom prst="ellipse">
            <a:avLst/>
          </a:prstGeom>
          <a:solidFill>
            <a:srgbClr val="F83AD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“over and over” </a:t>
            </a:r>
            <a:r>
              <a:rPr lang="en-ZA" sz="2400" dirty="0"/>
              <a:t>the</a:t>
            </a:r>
            <a:r>
              <a:rPr lang="en-ZA" sz="2400" b="1" dirty="0"/>
              <a:t> </a:t>
            </a:r>
            <a:r>
              <a:rPr lang="en-ZA" sz="2400" dirty="0"/>
              <a:t>letters are very important to him.</a:t>
            </a:r>
          </a:p>
        </p:txBody>
      </p:sp>
      <p:cxnSp>
        <p:nvCxnSpPr>
          <p:cNvPr id="9" name="Straight Arrow Connector 8"/>
          <p:cNvCxnSpPr>
            <a:endCxn id="6" idx="5"/>
          </p:cNvCxnSpPr>
          <p:nvPr/>
        </p:nvCxnSpPr>
        <p:spPr>
          <a:xfrm flipH="1" flipV="1">
            <a:off x="7034125" y="3717430"/>
            <a:ext cx="1570323" cy="2015826"/>
          </a:xfrm>
          <a:prstGeom prst="straightConnector1">
            <a:avLst/>
          </a:prstGeom>
          <a:ln>
            <a:solidFill>
              <a:srgbClr val="F83AD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283968" y="764704"/>
            <a:ext cx="351033" cy="12395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67744" y="1916832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lnSpc>
                <a:spcPct val="150000"/>
              </a:lnSpc>
              <a:buFont typeface="+mj-lt"/>
              <a:buAutoNum type="arabicPeriod" startAt="9"/>
            </a:pPr>
            <a:r>
              <a:rPr lang="en-ZA" sz="2800" dirty="0" err="1"/>
              <a:t>Hy’t</a:t>
            </a:r>
            <a:r>
              <a:rPr lang="en-ZA" sz="2800" dirty="0"/>
              <a:t> </a:t>
            </a:r>
            <a:r>
              <a:rPr lang="en-ZA" sz="2800" dirty="0" err="1"/>
              <a:t>maandeliks</a:t>
            </a:r>
            <a:r>
              <a:rPr lang="en-ZA" sz="2800" dirty="0"/>
              <a:t> by die </a:t>
            </a:r>
            <a:r>
              <a:rPr lang="en-ZA" sz="2800" dirty="0" err="1"/>
              <a:t>poskantoor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 startAt="9"/>
            </a:pPr>
            <a:r>
              <a:rPr lang="en-ZA" sz="2800" dirty="0"/>
              <a:t>‘n brief </a:t>
            </a:r>
            <a:r>
              <a:rPr lang="en-ZA" sz="2800" dirty="0" err="1"/>
              <a:t>gepos</a:t>
            </a:r>
            <a:r>
              <a:rPr lang="en-ZA" sz="2800" dirty="0"/>
              <a:t> of </a:t>
            </a:r>
            <a:r>
              <a:rPr lang="en-ZA" sz="2800" dirty="0" err="1"/>
              <a:t>een</a:t>
            </a:r>
            <a:r>
              <a:rPr lang="en-ZA" sz="2800" dirty="0"/>
              <a:t> </a:t>
            </a:r>
            <a:r>
              <a:rPr lang="en-ZA" sz="2800" dirty="0" err="1"/>
              <a:t>gelees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 startAt="9"/>
            </a:pPr>
            <a:r>
              <a:rPr lang="en-ZA" sz="2800" dirty="0"/>
              <a:t>By die </a:t>
            </a:r>
            <a:r>
              <a:rPr lang="en-ZA" sz="2800" dirty="0" err="1"/>
              <a:t>dierkratte</a:t>
            </a:r>
            <a:r>
              <a:rPr lang="en-ZA" sz="2800" dirty="0"/>
              <a:t>, </a:t>
            </a:r>
            <a:r>
              <a:rPr lang="en-ZA" sz="2800" dirty="0" err="1"/>
              <a:t>oor</a:t>
            </a:r>
            <a:r>
              <a:rPr lang="en-ZA" sz="2800" dirty="0"/>
              <a:t> en </a:t>
            </a:r>
            <a:r>
              <a:rPr lang="en-ZA" sz="2800" dirty="0" err="1"/>
              <a:t>oor</a:t>
            </a:r>
            <a:r>
              <a:rPr lang="en-ZA" sz="2800" dirty="0"/>
              <a:t>: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9"/>
            </a:pPr>
            <a:r>
              <a:rPr lang="en-ZA" sz="2800" dirty="0"/>
              <a:t>“</a:t>
            </a:r>
            <a:r>
              <a:rPr lang="en-ZA" sz="2800" dirty="0" err="1"/>
              <a:t>Sou</a:t>
            </a:r>
            <a:r>
              <a:rPr lang="en-ZA" sz="2800" dirty="0"/>
              <a:t> </a:t>
            </a:r>
            <a:r>
              <a:rPr lang="en-ZA" sz="2800" dirty="0" err="1"/>
              <a:t>daar</a:t>
            </a:r>
            <a:r>
              <a:rPr lang="en-ZA" sz="2800" dirty="0"/>
              <a:t> tog </a:t>
            </a:r>
            <a:r>
              <a:rPr lang="en-ZA" sz="2800" dirty="0" err="1"/>
              <a:t>êrens</a:t>
            </a:r>
            <a:r>
              <a:rPr lang="en-ZA" sz="2800" dirty="0"/>
              <a:t> </a:t>
            </a:r>
            <a:r>
              <a:rPr lang="en-ZA" sz="2800" dirty="0" err="1"/>
              <a:t>iemand</a:t>
            </a:r>
            <a:r>
              <a:rPr lang="en-ZA" sz="2800" dirty="0"/>
              <a:t> </a:t>
            </a:r>
            <a:r>
              <a:rPr lang="en-ZA" sz="2800" dirty="0" err="1"/>
              <a:t>wees</a:t>
            </a:r>
            <a:r>
              <a:rPr lang="en-ZA" sz="2800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9919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384376" cy="7780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 err="1"/>
              <a:t>Strofe</a:t>
            </a:r>
            <a:r>
              <a:rPr lang="en-ZA" dirty="0"/>
              <a:t> 3 en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51720" y="1268760"/>
            <a:ext cx="6635080" cy="3484984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/>
              <a:t>Dieselfde</a:t>
            </a:r>
            <a:r>
              <a:rPr lang="en-ZA" dirty="0"/>
              <a:t> </a:t>
            </a:r>
            <a:r>
              <a:rPr lang="en-ZA" dirty="0" err="1"/>
              <a:t>onderwerp</a:t>
            </a:r>
            <a:endParaRPr lang="en-ZA" dirty="0"/>
          </a:p>
          <a:p>
            <a:r>
              <a:rPr lang="en-ZA" dirty="0" err="1"/>
              <a:t>Wat</a:t>
            </a:r>
            <a:r>
              <a:rPr lang="en-ZA" dirty="0"/>
              <a:t> is die </a:t>
            </a:r>
            <a:r>
              <a:rPr lang="en-ZA" dirty="0" err="1"/>
              <a:t>onderwerp</a:t>
            </a:r>
            <a:r>
              <a:rPr lang="en-ZA" dirty="0"/>
              <a:t>?</a:t>
            </a:r>
          </a:p>
          <a:p>
            <a:r>
              <a:rPr lang="en-ZA" dirty="0" err="1"/>
              <a:t>Briewe</a:t>
            </a:r>
            <a:r>
              <a:rPr lang="en-ZA" dirty="0"/>
              <a:t> </a:t>
            </a:r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err="1"/>
              <a:t>maandeliks</a:t>
            </a:r>
            <a:r>
              <a:rPr lang="en-ZA" dirty="0"/>
              <a:t> </a:t>
            </a:r>
            <a:r>
              <a:rPr lang="en-ZA" dirty="0" err="1"/>
              <a:t>ontvang</a:t>
            </a:r>
            <a:r>
              <a:rPr lang="en-ZA" dirty="0"/>
              <a:t> en </a:t>
            </a:r>
            <a:r>
              <a:rPr lang="en-ZA" dirty="0" err="1"/>
              <a:t>gestuur</a:t>
            </a:r>
            <a:r>
              <a:rPr lang="en-ZA" dirty="0"/>
              <a:t> word.</a:t>
            </a:r>
          </a:p>
          <a:p>
            <a:r>
              <a:rPr lang="en-ZA" dirty="0" err="1"/>
              <a:t>Tussen</a:t>
            </a:r>
            <a:r>
              <a:rPr lang="en-ZA" dirty="0"/>
              <a:t> </a:t>
            </a:r>
            <a:r>
              <a:rPr lang="en-ZA" dirty="0" err="1"/>
              <a:t>wie</a:t>
            </a:r>
            <a:r>
              <a:rPr lang="en-ZA" dirty="0"/>
              <a:t>? </a:t>
            </a:r>
          </a:p>
          <a:p>
            <a:r>
              <a:rPr lang="en-ZA" dirty="0"/>
              <a:t>Die </a:t>
            </a:r>
            <a:r>
              <a:rPr lang="en-ZA" dirty="0" err="1"/>
              <a:t>hanswors</a:t>
            </a:r>
            <a:r>
              <a:rPr lang="en-ZA" dirty="0"/>
              <a:t> en </a:t>
            </a:r>
            <a:r>
              <a:rPr lang="en-ZA" dirty="0" err="1"/>
              <a:t>sy</a:t>
            </a:r>
            <a:r>
              <a:rPr lang="en-ZA" dirty="0"/>
              <a:t> ma. </a:t>
            </a:r>
            <a:r>
              <a:rPr lang="en-ZA" dirty="0" err="1"/>
              <a:t>Sy</a:t>
            </a:r>
            <a:r>
              <a:rPr lang="en-ZA" dirty="0"/>
              <a:t> ma het </a:t>
            </a:r>
            <a:r>
              <a:rPr lang="en-ZA" dirty="0" err="1"/>
              <a:t>ook</a:t>
            </a:r>
            <a:r>
              <a:rPr lang="en-ZA" dirty="0"/>
              <a:t> ‘n </a:t>
            </a:r>
            <a:r>
              <a:rPr lang="en-ZA" dirty="0" err="1"/>
              <a:t>boggelrug</a:t>
            </a:r>
            <a:r>
              <a:rPr lang="en-ZA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32273"/>
            <a:ext cx="2827015" cy="2117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57192"/>
            <a:ext cx="3971925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7666" y="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000" dirty="0" err="1"/>
              <a:t>Strofe</a:t>
            </a:r>
            <a:r>
              <a:rPr lang="en-ZA" sz="4000" dirty="0"/>
              <a:t> 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46676"/>
            <a:ext cx="37052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94748"/>
            <a:ext cx="28765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42820"/>
            <a:ext cx="3181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90892"/>
            <a:ext cx="35147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90884"/>
            <a:ext cx="38481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65872"/>
            <a:ext cx="32861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92816"/>
            <a:ext cx="3467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83180"/>
            <a:ext cx="3581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4" y="5859244"/>
            <a:ext cx="41910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34" y="6505560"/>
            <a:ext cx="3067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7818" y="261729"/>
            <a:ext cx="5555332" cy="9698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He is clown that uses his hunchback body as an acrobat high up in the circus tent to do tricks.</a:t>
            </a:r>
          </a:p>
        </p:txBody>
      </p:sp>
      <p:sp>
        <p:nvSpPr>
          <p:cNvPr id="5" name="Left Brace 4"/>
          <p:cNvSpPr/>
          <p:nvPr/>
        </p:nvSpPr>
        <p:spPr>
          <a:xfrm>
            <a:off x="2278985" y="1523335"/>
            <a:ext cx="576064" cy="5091762"/>
          </a:xfrm>
          <a:prstGeom prst="lef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Arrow Connector 6"/>
          <p:cNvCxnSpPr>
            <a:stCxn id="5" idx="1"/>
            <a:endCxn id="2" idx="1"/>
          </p:cNvCxnSpPr>
          <p:nvPr/>
        </p:nvCxnSpPr>
        <p:spPr>
          <a:xfrm flipH="1" flipV="1">
            <a:off x="397818" y="746676"/>
            <a:ext cx="1881167" cy="332254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332069" y="3546628"/>
            <a:ext cx="1972580" cy="52258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397818" y="4204841"/>
            <a:ext cx="2088232" cy="52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BAIE </a:t>
            </a:r>
            <a:r>
              <a:rPr lang="en-ZA" sz="2400" dirty="0" err="1">
                <a:solidFill>
                  <a:schemeClr val="tx1"/>
                </a:solidFill>
              </a:rPr>
              <a:t>gevaarlik</a:t>
            </a:r>
            <a:endParaRPr lang="en-ZA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>
          <a:xfrm flipH="1">
            <a:off x="1441934" y="3807922"/>
            <a:ext cx="1890135" cy="3969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31286" y="3428996"/>
            <a:ext cx="2248508" cy="640220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6855540" y="2407946"/>
            <a:ext cx="583659" cy="1021050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79712" y="151177"/>
            <a:ext cx="63367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/>
              <a:t>En </a:t>
            </a:r>
            <a:r>
              <a:rPr lang="en-ZA" sz="2800" dirty="0" err="1"/>
              <a:t>daardie</a:t>
            </a:r>
            <a:r>
              <a:rPr lang="en-ZA" sz="2800" dirty="0"/>
              <a:t> </a:t>
            </a:r>
            <a:r>
              <a:rPr lang="en-ZA" sz="2800" dirty="0" err="1"/>
              <a:t>ewige</a:t>
            </a:r>
            <a:r>
              <a:rPr lang="en-ZA" sz="2800" dirty="0"/>
              <a:t> </a:t>
            </a:r>
            <a:r>
              <a:rPr lang="en-ZA" sz="2800" dirty="0" err="1"/>
              <a:t>reuk</a:t>
            </a:r>
            <a:r>
              <a:rPr lang="en-ZA" sz="2800" dirty="0"/>
              <a:t> en drank: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Nie</a:t>
            </a:r>
            <a:r>
              <a:rPr lang="en-ZA" sz="2800" dirty="0"/>
              <a:t> </a:t>
            </a:r>
            <a:r>
              <a:rPr lang="en-ZA" sz="2800" dirty="0" err="1"/>
              <a:t>een</a:t>
            </a:r>
            <a:r>
              <a:rPr lang="en-ZA" sz="2800" dirty="0"/>
              <a:t> </a:t>
            </a:r>
            <a:r>
              <a:rPr lang="en-ZA" sz="2800" dirty="0" err="1"/>
              <a:t>sou</a:t>
            </a:r>
            <a:r>
              <a:rPr lang="en-ZA" sz="2800" dirty="0"/>
              <a:t> </a:t>
            </a:r>
            <a:r>
              <a:rPr lang="en-ZA" sz="2800" dirty="0" err="1"/>
              <a:t>huil</a:t>
            </a:r>
            <a:r>
              <a:rPr lang="en-ZA" sz="2800" dirty="0"/>
              <a:t> as </a:t>
            </a:r>
            <a:r>
              <a:rPr lang="en-ZA" sz="2800" dirty="0" err="1"/>
              <a:t>hy</a:t>
            </a:r>
            <a:r>
              <a:rPr lang="en-ZA" sz="2800" dirty="0"/>
              <a:t> </a:t>
            </a:r>
            <a:r>
              <a:rPr lang="en-ZA" sz="2800" dirty="0" err="1"/>
              <a:t>bedank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/>
              <a:t>Maar </a:t>
            </a:r>
            <a:r>
              <a:rPr lang="en-ZA" sz="2800" dirty="0" err="1"/>
              <a:t>waar</a:t>
            </a:r>
            <a:r>
              <a:rPr lang="en-ZA" sz="2800" dirty="0"/>
              <a:t> </a:t>
            </a:r>
            <a:r>
              <a:rPr lang="en-ZA" sz="2800" dirty="0" err="1"/>
              <a:t>hy</a:t>
            </a:r>
            <a:r>
              <a:rPr lang="en-ZA" sz="2800" dirty="0"/>
              <a:t> in die </a:t>
            </a:r>
            <a:r>
              <a:rPr lang="en-ZA" sz="2800" dirty="0" err="1"/>
              <a:t>sirkustent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Aapagtig</a:t>
            </a:r>
            <a:r>
              <a:rPr lang="en-ZA" sz="2800" dirty="0"/>
              <a:t> teen die firmament,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Hoog</a:t>
            </a:r>
            <a:r>
              <a:rPr lang="en-ZA" sz="2800" dirty="0"/>
              <a:t> teen die </a:t>
            </a:r>
            <a:r>
              <a:rPr lang="en-ZA" sz="2800" dirty="0" err="1"/>
              <a:t>takelwerk</a:t>
            </a:r>
            <a:r>
              <a:rPr lang="en-ZA" sz="2800" dirty="0"/>
              <a:t>, </a:t>
            </a:r>
            <a:r>
              <a:rPr lang="en-ZA" sz="2800" dirty="0" err="1"/>
              <a:t>kon</a:t>
            </a:r>
            <a:r>
              <a:rPr lang="en-ZA" sz="2800" dirty="0"/>
              <a:t> </a:t>
            </a:r>
            <a:r>
              <a:rPr lang="en-ZA" sz="2800" dirty="0" err="1"/>
              <a:t>klouter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/>
              <a:t>Die </a:t>
            </a:r>
            <a:r>
              <a:rPr lang="en-ZA" sz="2800" dirty="0" err="1"/>
              <a:t>dood</a:t>
            </a:r>
            <a:r>
              <a:rPr lang="en-ZA" sz="2800" dirty="0"/>
              <a:t> </a:t>
            </a:r>
            <a:r>
              <a:rPr lang="en-ZA" sz="2800" dirty="0" err="1"/>
              <a:t>uittart</a:t>
            </a:r>
            <a:r>
              <a:rPr lang="en-ZA" sz="2800" dirty="0"/>
              <a:t>, en, </a:t>
            </a:r>
            <a:r>
              <a:rPr lang="en-ZA" sz="2800" dirty="0" err="1"/>
              <a:t>klein</a:t>
            </a:r>
            <a:r>
              <a:rPr lang="en-ZA" sz="2800" dirty="0"/>
              <a:t> </a:t>
            </a:r>
            <a:r>
              <a:rPr lang="en-ZA" sz="2800" dirty="0" err="1"/>
              <a:t>kabouter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Sy</a:t>
            </a:r>
            <a:r>
              <a:rPr lang="en-ZA" sz="2800" dirty="0"/>
              <a:t> </a:t>
            </a:r>
            <a:r>
              <a:rPr lang="en-ZA" sz="2800" dirty="0" err="1"/>
              <a:t>duiwelstreke</a:t>
            </a:r>
            <a:r>
              <a:rPr lang="en-ZA" sz="2800" dirty="0"/>
              <a:t> </a:t>
            </a:r>
            <a:r>
              <a:rPr lang="en-ZA" sz="2800" dirty="0" err="1"/>
              <a:t>uithaal</a:t>
            </a:r>
            <a:r>
              <a:rPr lang="en-ZA" sz="2800" dirty="0"/>
              <a:t> </a:t>
            </a:r>
            <a:r>
              <a:rPr lang="en-ZA" sz="2800" dirty="0" err="1"/>
              <a:t>onder</a:t>
            </a:r>
            <a:endParaRPr lang="en-ZA" sz="2800" dirty="0"/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Dat</a:t>
            </a:r>
            <a:r>
              <a:rPr lang="en-ZA" sz="2800" dirty="0"/>
              <a:t> </a:t>
            </a:r>
            <a:r>
              <a:rPr lang="en-ZA" sz="2800" dirty="0" err="1"/>
              <a:t>almal</a:t>
            </a:r>
            <a:r>
              <a:rPr lang="en-ZA" sz="2800" dirty="0"/>
              <a:t> skater </a:t>
            </a:r>
            <a:r>
              <a:rPr lang="en-ZA" sz="2800" dirty="0" err="1"/>
              <a:t>vir</a:t>
            </a:r>
            <a:r>
              <a:rPr lang="en-ZA" sz="2800" dirty="0"/>
              <a:t> die wonder,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/>
              <a:t>Is </a:t>
            </a:r>
            <a:r>
              <a:rPr lang="en-ZA" sz="2800" dirty="0" err="1"/>
              <a:t>hy</a:t>
            </a:r>
            <a:r>
              <a:rPr lang="en-ZA" sz="2800" dirty="0"/>
              <a:t>, </a:t>
            </a:r>
            <a:r>
              <a:rPr lang="en-ZA" sz="2800" dirty="0" err="1"/>
              <a:t>hoeseer</a:t>
            </a:r>
            <a:r>
              <a:rPr lang="en-ZA" sz="2800" dirty="0"/>
              <a:t> </a:t>
            </a:r>
            <a:r>
              <a:rPr lang="en-ZA" sz="2800" dirty="0" err="1"/>
              <a:t>verag</a:t>
            </a:r>
            <a:r>
              <a:rPr lang="en-ZA" sz="2800" dirty="0"/>
              <a:t>, </a:t>
            </a:r>
            <a:r>
              <a:rPr lang="en-ZA" sz="2800" dirty="0" err="1"/>
              <a:t>verlate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13"/>
            </a:pPr>
            <a:r>
              <a:rPr lang="en-ZA" sz="2800" dirty="0" err="1"/>
              <a:t>Nog</a:t>
            </a:r>
            <a:r>
              <a:rPr lang="en-ZA" sz="2800" dirty="0"/>
              <a:t> </a:t>
            </a:r>
            <a:r>
              <a:rPr lang="en-ZA" sz="2800" dirty="0" err="1"/>
              <a:t>deur</a:t>
            </a:r>
            <a:r>
              <a:rPr lang="en-ZA" sz="2800" dirty="0"/>
              <a:t> die baas </a:t>
            </a:r>
            <a:r>
              <a:rPr lang="en-ZA" sz="2800" dirty="0" err="1"/>
              <a:t>beskou</a:t>
            </a:r>
            <a:r>
              <a:rPr lang="en-ZA" sz="2800" dirty="0"/>
              <a:t> as bate.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57925" y="1231622"/>
            <a:ext cx="2762547" cy="1176324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</a:rPr>
              <a:t>Die </a:t>
            </a:r>
            <a:r>
              <a:rPr lang="en-ZA" sz="2000" dirty="0" err="1">
                <a:solidFill>
                  <a:schemeClr val="tx1"/>
                </a:solidFill>
              </a:rPr>
              <a:t>hanswors</a:t>
            </a:r>
            <a:r>
              <a:rPr lang="en-ZA" sz="2000" dirty="0">
                <a:solidFill>
                  <a:schemeClr val="tx1"/>
                </a:solidFill>
              </a:rPr>
              <a:t> se </a:t>
            </a:r>
            <a:r>
              <a:rPr lang="en-ZA" sz="2000" dirty="0" err="1">
                <a:solidFill>
                  <a:schemeClr val="tx1"/>
                </a:solidFill>
              </a:rPr>
              <a:t>bynaam</a:t>
            </a:r>
            <a:r>
              <a:rPr lang="en-ZA" sz="2000" dirty="0">
                <a:solidFill>
                  <a:schemeClr val="tx1"/>
                </a:solidFill>
              </a:rPr>
              <a:t> (Nickname): He is short, stocky and disabled.</a:t>
            </a:r>
          </a:p>
        </p:txBody>
      </p:sp>
    </p:spTree>
    <p:extLst>
      <p:ext uri="{BB962C8B-B14F-4D97-AF65-F5344CB8AC3E}">
        <p14:creationId xmlns:p14="http://schemas.microsoft.com/office/powerpoint/2010/main" val="4939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6700" dirty="0" err="1"/>
              <a:t>Titel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2776"/>
            <a:ext cx="7092280" cy="5445224"/>
          </a:xfrm>
        </p:spPr>
        <p:txBody>
          <a:bodyPr>
            <a:normAutofit/>
          </a:bodyPr>
          <a:lstStyle/>
          <a:p>
            <a:r>
              <a:rPr lang="en-ZA" dirty="0"/>
              <a:t>The clown/Die </a:t>
            </a:r>
            <a:r>
              <a:rPr lang="en-ZA" dirty="0" err="1"/>
              <a:t>hanswors</a:t>
            </a:r>
            <a:endParaRPr lang="en-ZA" dirty="0"/>
          </a:p>
          <a:p>
            <a:r>
              <a:rPr lang="en-ZA" dirty="0"/>
              <a:t>What are your expectations of a clown?</a:t>
            </a:r>
          </a:p>
          <a:p>
            <a:r>
              <a:rPr lang="en-ZA" b="1" dirty="0"/>
              <a:t>A Clown is an artist or performer who pretends to be a fool or foolish and acts out or acts up, in order to amuse his audience.</a:t>
            </a:r>
          </a:p>
          <a:p>
            <a:r>
              <a:rPr lang="en-ZA" b="1" dirty="0"/>
              <a:t>He's a comedian,</a:t>
            </a:r>
            <a:r>
              <a:rPr lang="en-ZA" b="1" i="1" dirty="0"/>
              <a:t> someone who tries to make you laugh by being funny.</a:t>
            </a:r>
          </a:p>
          <a:p>
            <a:r>
              <a:rPr lang="en-ZA" dirty="0"/>
              <a:t>The title is in fact ironic.  You will find out why later.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89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/>
              <a:t>Stanza 4 very IRONIC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 algn="ctr"/>
            <a:r>
              <a:rPr lang="en-ZA" dirty="0"/>
              <a:t>Everyone despises him.</a:t>
            </a:r>
          </a:p>
          <a:p>
            <a:pPr algn="ctr"/>
            <a:r>
              <a:rPr lang="en-ZA" dirty="0"/>
              <a:t>He is very lonely.</a:t>
            </a:r>
            <a:br>
              <a:rPr lang="en-ZA" dirty="0"/>
            </a:br>
            <a:br>
              <a:rPr lang="en-ZA" dirty="0"/>
            </a:br>
            <a:r>
              <a:rPr lang="en-ZA" b="1" dirty="0"/>
              <a:t>YET</a:t>
            </a:r>
            <a:br>
              <a:rPr lang="en-ZA" dirty="0"/>
            </a:br>
            <a:endParaRPr lang="en-ZA" dirty="0"/>
          </a:p>
          <a:p>
            <a:pPr algn="ctr"/>
            <a:r>
              <a:rPr lang="en-ZA" dirty="0"/>
              <a:t>The circus still see his use to attract an audience, though not to be his friend.</a:t>
            </a:r>
          </a:p>
        </p:txBody>
      </p:sp>
    </p:spTree>
    <p:extLst>
      <p:ext uri="{BB962C8B-B14F-4D97-AF65-F5344CB8AC3E}">
        <p14:creationId xmlns:p14="http://schemas.microsoft.com/office/powerpoint/2010/main" val="2586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8864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4000" dirty="0" err="1"/>
              <a:t>Strofe</a:t>
            </a:r>
            <a:r>
              <a:rPr lang="en-ZA" sz="4000" dirty="0"/>
              <a:t> 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4" y="2564904"/>
            <a:ext cx="25527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4" y="3168752"/>
            <a:ext cx="31527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4" y="3861048"/>
            <a:ext cx="33623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4" y="4437112"/>
            <a:ext cx="3810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0" y="40003"/>
            <a:ext cx="4381150" cy="17130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/>
              <a:t>He receives a letter from his mother, she is on her death bed.</a:t>
            </a:r>
          </a:p>
          <a:p>
            <a:pPr algn="ctr"/>
            <a:r>
              <a:rPr lang="en-ZA" sz="2400" dirty="0"/>
              <a:t>He receives the letter and then goes to 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71800" y="5157192"/>
            <a:ext cx="6192688" cy="1440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dirty="0" err="1"/>
              <a:t>Ooreenkomste</a:t>
            </a:r>
            <a:r>
              <a:rPr lang="en-ZA" sz="2400" dirty="0"/>
              <a:t> </a:t>
            </a:r>
            <a:r>
              <a:rPr lang="en-ZA" sz="2400" dirty="0" err="1"/>
              <a:t>tussen</a:t>
            </a:r>
            <a:r>
              <a:rPr lang="en-ZA" sz="2400" dirty="0"/>
              <a:t> </a:t>
            </a:r>
            <a:r>
              <a:rPr lang="en-ZA" sz="2400" dirty="0" err="1"/>
              <a:t>nar</a:t>
            </a:r>
            <a:r>
              <a:rPr lang="en-ZA" sz="2400" dirty="0"/>
              <a:t> en </a:t>
            </a:r>
            <a:r>
              <a:rPr lang="en-ZA" sz="2400" dirty="0" err="1"/>
              <a:t>boggelvroutjie</a:t>
            </a:r>
            <a:r>
              <a:rPr lang="en-ZA" sz="2400" dirty="0"/>
              <a:t>: 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ZA" sz="2400" dirty="0" err="1"/>
              <a:t>Altwee</a:t>
            </a:r>
            <a:r>
              <a:rPr lang="en-ZA" sz="2400" dirty="0"/>
              <a:t> het ‘n </a:t>
            </a:r>
            <a:r>
              <a:rPr lang="en-ZA" sz="2400" dirty="0" err="1"/>
              <a:t>boggelrug</a:t>
            </a:r>
            <a:r>
              <a:rPr lang="en-ZA" sz="2400" dirty="0"/>
              <a:t> (hunchback)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ZA" sz="2400" dirty="0" err="1"/>
              <a:t>Altwee</a:t>
            </a:r>
            <a:r>
              <a:rPr lang="en-ZA" sz="2400" dirty="0"/>
              <a:t> is </a:t>
            </a:r>
            <a:r>
              <a:rPr lang="en-ZA" sz="2400" dirty="0" err="1"/>
              <a:t>klein</a:t>
            </a:r>
            <a:r>
              <a:rPr lang="en-ZA" sz="2400" dirty="0"/>
              <a:t> (</a:t>
            </a:r>
            <a:r>
              <a:rPr lang="en-ZA" sz="2400" dirty="0" err="1"/>
              <a:t>vroutjie</a:t>
            </a:r>
            <a:r>
              <a:rPr lang="en-ZA" sz="2400" dirty="0"/>
              <a:t> – </a:t>
            </a:r>
            <a:r>
              <a:rPr lang="en-ZA" sz="2400" dirty="0" err="1"/>
              <a:t>verkleining</a:t>
            </a:r>
            <a:r>
              <a:rPr lang="en-ZA" sz="2400" dirty="0"/>
              <a:t>)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ZA" sz="2400" dirty="0" err="1"/>
              <a:t>Hulle</a:t>
            </a:r>
            <a:r>
              <a:rPr lang="en-ZA" sz="2400" dirty="0"/>
              <a:t> is ma en </a:t>
            </a:r>
            <a:r>
              <a:rPr lang="en-ZA" sz="2400" dirty="0" err="1"/>
              <a:t>seun</a:t>
            </a:r>
            <a:r>
              <a:rPr lang="en-ZA" sz="2400" dirty="0"/>
              <a:t> (“my kind”)</a:t>
            </a:r>
          </a:p>
        </p:txBody>
      </p:sp>
      <p:sp>
        <p:nvSpPr>
          <p:cNvPr id="6" name="Cloud 5"/>
          <p:cNvSpPr/>
          <p:nvPr/>
        </p:nvSpPr>
        <p:spPr>
          <a:xfrm>
            <a:off x="5508104" y="3861048"/>
            <a:ext cx="3312368" cy="828476"/>
          </a:xfrm>
          <a:prstGeom prst="cloud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5000524" y="896525"/>
            <a:ext cx="3603924" cy="1338245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>
                <a:solidFill>
                  <a:schemeClr val="tx1"/>
                </a:solidFill>
              </a:rPr>
              <a:t>Thank you for the money you send home, that’s why his clothes was worn out.  </a:t>
            </a:r>
          </a:p>
        </p:txBody>
      </p:sp>
      <p:cxnSp>
        <p:nvCxnSpPr>
          <p:cNvPr id="9" name="Straight Arrow Connector 8"/>
          <p:cNvCxnSpPr>
            <a:stCxn id="6" idx="3"/>
            <a:endCxn id="7" idx="2"/>
          </p:cNvCxnSpPr>
          <p:nvPr/>
        </p:nvCxnSpPr>
        <p:spPr>
          <a:xfrm flipH="1" flipV="1">
            <a:off x="6802486" y="2234770"/>
            <a:ext cx="361802" cy="1673647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67744" y="1916832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>
              <a:lnSpc>
                <a:spcPct val="150000"/>
              </a:lnSpc>
              <a:buFont typeface="+mj-lt"/>
              <a:buAutoNum type="arabicPeriod" startAt="23"/>
            </a:pPr>
            <a:r>
              <a:rPr lang="en-ZA" sz="2800" dirty="0"/>
              <a:t>Toe het ‘n brief </a:t>
            </a:r>
            <a:r>
              <a:rPr lang="en-ZA" sz="2800" dirty="0" err="1"/>
              <a:t>gekom</a:t>
            </a:r>
            <a:r>
              <a:rPr lang="en-ZA" sz="2800" dirty="0"/>
              <a:t> </a:t>
            </a:r>
            <a:r>
              <a:rPr lang="en-ZA" sz="2800" dirty="0" err="1"/>
              <a:t>eendag</a:t>
            </a:r>
            <a:r>
              <a:rPr lang="en-ZA" sz="2800" dirty="0"/>
              <a:t>…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23"/>
            </a:pPr>
            <a:r>
              <a:rPr lang="en-ZA" sz="2800" dirty="0" err="1"/>
              <a:t>Hy’t</a:t>
            </a:r>
            <a:r>
              <a:rPr lang="en-ZA" sz="2800" dirty="0"/>
              <a:t> </a:t>
            </a:r>
            <a:r>
              <a:rPr lang="en-ZA" sz="2800" dirty="0" err="1"/>
              <a:t>oor</a:t>
            </a:r>
            <a:r>
              <a:rPr lang="en-ZA" sz="2800" dirty="0"/>
              <a:t> die bed </a:t>
            </a:r>
            <a:r>
              <a:rPr lang="en-ZA" sz="2800" dirty="0" err="1"/>
              <a:t>gebuk</a:t>
            </a:r>
            <a:r>
              <a:rPr lang="en-ZA" sz="2800" dirty="0"/>
              <a:t>, </a:t>
            </a:r>
            <a:r>
              <a:rPr lang="en-ZA" sz="2800" dirty="0" err="1"/>
              <a:t>verblind</a:t>
            </a:r>
            <a:r>
              <a:rPr lang="en-ZA" sz="2800" dirty="0"/>
              <a:t>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23"/>
            </a:pPr>
            <a:r>
              <a:rPr lang="en-ZA" sz="2800" dirty="0" err="1"/>
              <a:t>Terwyl</a:t>
            </a:r>
            <a:r>
              <a:rPr lang="en-ZA" sz="2800" dirty="0"/>
              <a:t> ‘n </a:t>
            </a:r>
            <a:r>
              <a:rPr lang="en-ZA" sz="2800" dirty="0" err="1"/>
              <a:t>boggelvroutjie</a:t>
            </a:r>
            <a:r>
              <a:rPr lang="en-ZA" sz="2800" dirty="0"/>
              <a:t>, sag,</a:t>
            </a:r>
          </a:p>
          <a:p>
            <a:pPr marL="722313" indent="-722313">
              <a:lnSpc>
                <a:spcPct val="150000"/>
              </a:lnSpc>
              <a:buFont typeface="+mj-lt"/>
              <a:buAutoNum type="arabicPeriod" startAt="23"/>
            </a:pPr>
            <a:r>
              <a:rPr lang="en-ZA" sz="2800" dirty="0" err="1"/>
              <a:t>Sterwend</a:t>
            </a:r>
            <a:r>
              <a:rPr lang="en-ZA" sz="2800" dirty="0"/>
              <a:t> </a:t>
            </a:r>
            <a:r>
              <a:rPr lang="en-ZA" sz="2800" dirty="0" err="1"/>
              <a:t>fluister</a:t>
            </a:r>
            <a:r>
              <a:rPr lang="en-ZA" sz="2800" dirty="0"/>
              <a:t>:  “</a:t>
            </a:r>
            <a:r>
              <a:rPr lang="en-ZA" sz="2800" dirty="0" err="1"/>
              <a:t>Dankie</a:t>
            </a:r>
            <a:r>
              <a:rPr lang="en-ZA" sz="2800" dirty="0"/>
              <a:t> my kind…”</a:t>
            </a:r>
          </a:p>
        </p:txBody>
      </p:sp>
    </p:spTree>
    <p:extLst>
      <p:ext uri="{BB962C8B-B14F-4D97-AF65-F5344CB8AC3E}">
        <p14:creationId xmlns:p14="http://schemas.microsoft.com/office/powerpoint/2010/main" val="14991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9361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/>
              <a:t>Contrast very evident in poem: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95736" y="1340769"/>
            <a:ext cx="3441848" cy="5360438"/>
          </a:xfrm>
        </p:spPr>
        <p:txBody>
          <a:bodyPr>
            <a:normAutofit/>
          </a:bodyPr>
          <a:lstStyle/>
          <a:p>
            <a:r>
              <a:rPr lang="en-ZA" sz="2400" b="1" dirty="0" err="1"/>
              <a:t>Sy</a:t>
            </a:r>
            <a:r>
              <a:rPr lang="en-ZA" sz="2400" b="1" dirty="0"/>
              <a:t> </a:t>
            </a:r>
            <a:r>
              <a:rPr lang="en-ZA" sz="2400" b="1" dirty="0" err="1"/>
              <a:t>werk</a:t>
            </a:r>
            <a:r>
              <a:rPr lang="en-ZA" sz="2400" b="1" dirty="0"/>
              <a:t> as </a:t>
            </a:r>
            <a:r>
              <a:rPr lang="en-ZA" sz="2400" b="1" dirty="0" err="1"/>
              <a:t>sirkushanswors</a:t>
            </a:r>
            <a:r>
              <a:rPr lang="en-ZA" sz="2400" b="1" dirty="0"/>
              <a:t> </a:t>
            </a:r>
            <a:r>
              <a:rPr lang="en-ZA" sz="2400" b="1" dirty="0" err="1"/>
              <a:t>wat</a:t>
            </a:r>
            <a:r>
              <a:rPr lang="en-ZA" sz="2400" b="1" dirty="0"/>
              <a:t> </a:t>
            </a:r>
            <a:r>
              <a:rPr lang="en-ZA" sz="2400" b="1" dirty="0" err="1"/>
              <a:t>mense</a:t>
            </a:r>
            <a:r>
              <a:rPr lang="en-ZA" sz="2400" b="1" dirty="0"/>
              <a:t> </a:t>
            </a:r>
            <a:r>
              <a:rPr lang="en-ZA" sz="2400" b="1" dirty="0" err="1"/>
              <a:t>moet</a:t>
            </a:r>
            <a:r>
              <a:rPr lang="en-ZA" sz="2400" b="1" dirty="0"/>
              <a:t> </a:t>
            </a:r>
            <a:r>
              <a:rPr lang="en-ZA" sz="2400" b="1" dirty="0" err="1">
                <a:solidFill>
                  <a:srgbClr val="FF0000"/>
                </a:solidFill>
              </a:rPr>
              <a:t>amuseer</a:t>
            </a:r>
            <a:r>
              <a:rPr lang="en-ZA" sz="2400" b="1" dirty="0"/>
              <a:t>.</a:t>
            </a:r>
          </a:p>
          <a:p>
            <a:r>
              <a:rPr lang="en-ZA" sz="2400" b="1" dirty="0"/>
              <a:t>Glory life of a circus clown entertaining people, getting lots of attention.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77877" y="1361596"/>
            <a:ext cx="3441848" cy="5328591"/>
          </a:xfrm>
        </p:spPr>
        <p:txBody>
          <a:bodyPr>
            <a:normAutofit/>
          </a:bodyPr>
          <a:lstStyle/>
          <a:p>
            <a:r>
              <a:rPr lang="en-ZA" sz="2400" b="1" dirty="0" err="1"/>
              <a:t>Sy</a:t>
            </a:r>
            <a:r>
              <a:rPr lang="en-ZA" sz="2400" b="1" dirty="0"/>
              <a:t> </a:t>
            </a:r>
            <a:r>
              <a:rPr lang="en-ZA" sz="2400" b="1" dirty="0" err="1">
                <a:solidFill>
                  <a:srgbClr val="FF0000"/>
                </a:solidFill>
              </a:rPr>
              <a:t>hartseer</a:t>
            </a:r>
            <a:r>
              <a:rPr lang="en-ZA" sz="2400" b="1" dirty="0">
                <a:solidFill>
                  <a:srgbClr val="FF0000"/>
                </a:solidFill>
              </a:rPr>
              <a:t> </a:t>
            </a:r>
            <a:r>
              <a:rPr lang="en-ZA" sz="2400" b="1" dirty="0" err="1"/>
              <a:t>lewe</a:t>
            </a:r>
            <a:r>
              <a:rPr lang="en-ZA" sz="2400" b="1" dirty="0"/>
              <a:t> as ‘n </a:t>
            </a:r>
            <a:r>
              <a:rPr lang="en-ZA" sz="2400" b="1" dirty="0" err="1"/>
              <a:t>eensame</a:t>
            </a:r>
            <a:r>
              <a:rPr lang="en-ZA" sz="2400" b="1" dirty="0"/>
              <a:t> man </a:t>
            </a:r>
            <a:r>
              <a:rPr lang="en-ZA" sz="2400" b="1" dirty="0" err="1"/>
              <a:t>wat</a:t>
            </a:r>
            <a:r>
              <a:rPr lang="en-ZA" sz="2400" b="1" dirty="0"/>
              <a:t> met ‘n </a:t>
            </a:r>
            <a:r>
              <a:rPr lang="en-ZA" sz="2400" b="1" dirty="0" err="1"/>
              <a:t>gebrek</a:t>
            </a:r>
            <a:r>
              <a:rPr lang="en-ZA" sz="2400" b="1" dirty="0"/>
              <a:t> </a:t>
            </a:r>
            <a:r>
              <a:rPr lang="en-ZA" sz="2400" b="1" dirty="0" err="1"/>
              <a:t>lewe</a:t>
            </a:r>
            <a:r>
              <a:rPr lang="en-ZA" sz="2400" b="1" dirty="0"/>
              <a:t>.</a:t>
            </a:r>
          </a:p>
          <a:p>
            <a:r>
              <a:rPr lang="en-ZA" sz="2400" b="1" dirty="0"/>
              <a:t>The disabled clown that lives with his disability alone. His co-workers aren’t friends with him, he is constantly alone and sad.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58614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333750" cy="2495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19" y="3789040"/>
            <a:ext cx="4058130" cy="2707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6700" dirty="0" err="1"/>
              <a:t>Konteks</a:t>
            </a:r>
            <a:r>
              <a:rPr lang="en-ZA" sz="6700" dirty="0"/>
              <a:t> van </a:t>
            </a:r>
            <a:r>
              <a:rPr lang="en-ZA" sz="6700" dirty="0" err="1"/>
              <a:t>gedig</a:t>
            </a:r>
            <a:endParaRPr lang="en-ZA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ZA" dirty="0" err="1"/>
              <a:t>Misvormde</a:t>
            </a:r>
            <a:r>
              <a:rPr lang="en-ZA" dirty="0"/>
              <a:t>(</a:t>
            </a:r>
            <a:r>
              <a:rPr lang="en-ZA" dirty="0" err="1"/>
              <a:t>gebreklike</a:t>
            </a:r>
            <a:r>
              <a:rPr lang="en-ZA" dirty="0"/>
              <a:t>) </a:t>
            </a:r>
            <a:r>
              <a:rPr lang="en-ZA" dirty="0" err="1"/>
              <a:t>mense</a:t>
            </a:r>
            <a:r>
              <a:rPr lang="en-ZA" dirty="0"/>
              <a:t> is </a:t>
            </a:r>
            <a:r>
              <a:rPr lang="en-ZA" dirty="0" err="1"/>
              <a:t>gebruik</a:t>
            </a:r>
            <a:r>
              <a:rPr lang="en-ZA" dirty="0"/>
              <a:t> as </a:t>
            </a:r>
            <a:r>
              <a:rPr lang="en-ZA" dirty="0" err="1"/>
              <a:t>hansworse</a:t>
            </a:r>
            <a:r>
              <a:rPr lang="en-ZA" dirty="0"/>
              <a:t> in </a:t>
            </a:r>
            <a:r>
              <a:rPr lang="en-ZA" dirty="0" err="1"/>
              <a:t>sirkusse</a:t>
            </a:r>
            <a:r>
              <a:rPr lang="en-ZA" dirty="0"/>
              <a:t>.</a:t>
            </a:r>
          </a:p>
          <a:p>
            <a:r>
              <a:rPr lang="en-ZA" dirty="0"/>
              <a:t>Die </a:t>
            </a:r>
            <a:r>
              <a:rPr lang="en-ZA" dirty="0" err="1"/>
              <a:t>doel</a:t>
            </a:r>
            <a:r>
              <a:rPr lang="en-ZA" dirty="0"/>
              <a:t> was </a:t>
            </a:r>
            <a:r>
              <a:rPr lang="en-ZA" dirty="0" err="1"/>
              <a:t>dat</a:t>
            </a:r>
            <a:r>
              <a:rPr lang="en-ZA" dirty="0"/>
              <a:t> </a:t>
            </a:r>
            <a:r>
              <a:rPr lang="en-ZA" dirty="0" err="1"/>
              <a:t>mense</a:t>
            </a:r>
            <a:r>
              <a:rPr lang="en-ZA" dirty="0"/>
              <a:t> </a:t>
            </a:r>
            <a:r>
              <a:rPr lang="en-ZA" dirty="0" err="1"/>
              <a:t>vir</a:t>
            </a:r>
            <a:r>
              <a:rPr lang="en-ZA" dirty="0"/>
              <a:t> </a:t>
            </a:r>
            <a:r>
              <a:rPr lang="en-ZA" dirty="0" err="1"/>
              <a:t>hulle</a:t>
            </a:r>
            <a:r>
              <a:rPr lang="en-ZA" dirty="0"/>
              <a:t> </a:t>
            </a:r>
            <a:r>
              <a:rPr lang="en-ZA" dirty="0" err="1"/>
              <a:t>misvormdheid</a:t>
            </a:r>
            <a:r>
              <a:rPr lang="en-ZA" dirty="0"/>
              <a:t> </a:t>
            </a:r>
            <a:r>
              <a:rPr lang="en-ZA" dirty="0" err="1"/>
              <a:t>kan</a:t>
            </a:r>
            <a:r>
              <a:rPr lang="en-ZA" dirty="0"/>
              <a:t> lag…</a:t>
            </a:r>
          </a:p>
          <a:p>
            <a:r>
              <a:rPr lang="en-ZA" dirty="0"/>
              <a:t>In </a:t>
            </a:r>
            <a:r>
              <a:rPr lang="en-ZA" dirty="0" err="1"/>
              <a:t>hierdie</a:t>
            </a:r>
            <a:r>
              <a:rPr lang="en-ZA" dirty="0"/>
              <a:t> </a:t>
            </a:r>
            <a:r>
              <a:rPr lang="en-ZA" dirty="0" err="1"/>
              <a:t>verhalende</a:t>
            </a:r>
            <a:r>
              <a:rPr lang="en-ZA" dirty="0"/>
              <a:t> </a:t>
            </a:r>
            <a:r>
              <a:rPr lang="en-ZA" dirty="0" err="1"/>
              <a:t>gedig</a:t>
            </a:r>
            <a:r>
              <a:rPr lang="en-ZA" dirty="0"/>
              <a:t> word die </a:t>
            </a:r>
            <a:r>
              <a:rPr lang="en-ZA" dirty="0" err="1"/>
              <a:t>storie</a:t>
            </a:r>
            <a:r>
              <a:rPr lang="en-ZA" dirty="0"/>
              <a:t> van ‘n </a:t>
            </a:r>
            <a:r>
              <a:rPr lang="en-ZA" dirty="0" err="1"/>
              <a:t>hanswors-akrobaat</a:t>
            </a:r>
            <a:r>
              <a:rPr lang="en-ZA" dirty="0"/>
              <a:t> met ‘n </a:t>
            </a:r>
            <a:r>
              <a:rPr lang="en-ZA" dirty="0" err="1"/>
              <a:t>boggelrug</a:t>
            </a:r>
            <a:r>
              <a:rPr lang="en-ZA" dirty="0"/>
              <a:t> </a:t>
            </a:r>
            <a:r>
              <a:rPr lang="en-ZA" dirty="0" err="1"/>
              <a:t>vertel</a:t>
            </a:r>
            <a:r>
              <a:rPr lang="en-ZA" dirty="0"/>
              <a:t>.  </a:t>
            </a:r>
          </a:p>
          <a:p>
            <a:r>
              <a:rPr lang="en-ZA" dirty="0"/>
              <a:t>A clown acrobat with a hunchback.</a:t>
            </a:r>
          </a:p>
        </p:txBody>
      </p:sp>
    </p:spTree>
    <p:extLst>
      <p:ext uri="{BB962C8B-B14F-4D97-AF65-F5344CB8AC3E}">
        <p14:creationId xmlns:p14="http://schemas.microsoft.com/office/powerpoint/2010/main" val="32091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6700" dirty="0" err="1"/>
              <a:t>Konteks</a:t>
            </a:r>
            <a:r>
              <a:rPr lang="en-ZA" sz="6700" dirty="0"/>
              <a:t> van </a:t>
            </a:r>
            <a:r>
              <a:rPr lang="en-ZA" sz="6700" dirty="0" err="1"/>
              <a:t>gedig</a:t>
            </a:r>
            <a:endParaRPr lang="en-ZA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ZA" dirty="0"/>
              <a:t>Ironic:  person who is suppose to make other people laugh, is usually the one with the most pain and the one crying behind closed doors. </a:t>
            </a:r>
          </a:p>
          <a:p>
            <a:r>
              <a:rPr lang="en-ZA" dirty="0"/>
              <a:t>The circus is using a disabled person to make people laugh with no consideration of his feelings.</a:t>
            </a:r>
          </a:p>
        </p:txBody>
      </p:sp>
    </p:spTree>
    <p:extLst>
      <p:ext uri="{BB962C8B-B14F-4D97-AF65-F5344CB8AC3E}">
        <p14:creationId xmlns:p14="http://schemas.microsoft.com/office/powerpoint/2010/main" val="38069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sz="6700" dirty="0" err="1"/>
              <a:t>Tema</a:t>
            </a:r>
            <a:r>
              <a:rPr lang="en-ZA" sz="6700" dirty="0"/>
              <a:t> van </a:t>
            </a:r>
            <a:r>
              <a:rPr lang="en-ZA" sz="6700" dirty="0" err="1"/>
              <a:t>gedig</a:t>
            </a:r>
            <a:endParaRPr lang="en-ZA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12776"/>
            <a:ext cx="6984776" cy="5256584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Die </a:t>
            </a:r>
            <a:r>
              <a:rPr lang="en-ZA" dirty="0" err="1"/>
              <a:t>lyding</a:t>
            </a:r>
            <a:r>
              <a:rPr lang="en-ZA" dirty="0"/>
              <a:t> van die </a:t>
            </a:r>
            <a:r>
              <a:rPr lang="en-ZA" dirty="0" err="1"/>
              <a:t>ongelukkiges</a:t>
            </a:r>
            <a:r>
              <a:rPr lang="en-ZA" dirty="0"/>
              <a:t> en die </a:t>
            </a:r>
            <a:r>
              <a:rPr lang="en-ZA" dirty="0" err="1"/>
              <a:t>gebreklikes</a:t>
            </a:r>
            <a:r>
              <a:rPr lang="en-ZA" dirty="0"/>
              <a:t> as </a:t>
            </a:r>
            <a:r>
              <a:rPr lang="en-ZA" dirty="0" err="1"/>
              <a:t>gevolg</a:t>
            </a:r>
            <a:r>
              <a:rPr lang="en-ZA" dirty="0"/>
              <a:t> van die </a:t>
            </a:r>
            <a:r>
              <a:rPr lang="en-ZA" dirty="0" err="1"/>
              <a:t>onmenslikheid</a:t>
            </a:r>
            <a:r>
              <a:rPr lang="en-ZA" dirty="0"/>
              <a:t> van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/>
              <a:t>medemens</a:t>
            </a:r>
            <a:r>
              <a:rPr lang="en-ZA" dirty="0"/>
              <a:t>.</a:t>
            </a:r>
          </a:p>
          <a:p>
            <a:r>
              <a:rPr lang="en-ZA" dirty="0"/>
              <a:t>The suffering of the unlucky and the disabled as a result of cruelty from fellow human beings.</a:t>
            </a:r>
          </a:p>
          <a:p>
            <a:r>
              <a:rPr lang="en-ZA" dirty="0"/>
              <a:t>Therefore the tone of the poem is?</a:t>
            </a:r>
          </a:p>
          <a:p>
            <a:r>
              <a:rPr lang="en-ZA" dirty="0"/>
              <a:t>Melancholic, heavy-hearted, dejected, moody, depressed. (</a:t>
            </a:r>
            <a:r>
              <a:rPr lang="en-ZA" dirty="0" err="1"/>
              <a:t>Swaarmoedig</a:t>
            </a:r>
            <a:r>
              <a:rPr lang="en-ZA" dirty="0"/>
              <a:t>)</a:t>
            </a:r>
          </a:p>
          <a:p>
            <a:r>
              <a:rPr lang="en-ZA" dirty="0"/>
              <a:t>It’s a sad story that is being told in the poem.</a:t>
            </a:r>
          </a:p>
        </p:txBody>
      </p:sp>
    </p:spTree>
    <p:extLst>
      <p:ext uri="{BB962C8B-B14F-4D97-AF65-F5344CB8AC3E}">
        <p14:creationId xmlns:p14="http://schemas.microsoft.com/office/powerpoint/2010/main" val="209302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err="1"/>
              <a:t>sien</a:t>
            </a:r>
            <a:r>
              <a:rPr lang="en-ZA" dirty="0"/>
              <a:t>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wanneer</a:t>
            </a:r>
            <a:r>
              <a:rPr lang="en-ZA" dirty="0"/>
              <a:t> </a:t>
            </a:r>
            <a:r>
              <a:rPr lang="en-ZA" dirty="0" err="1"/>
              <a:t>ek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die </a:t>
            </a:r>
            <a:r>
              <a:rPr lang="en-ZA" dirty="0" err="1"/>
              <a:t>gedig</a:t>
            </a:r>
            <a:r>
              <a:rPr lang="en-ZA" dirty="0"/>
              <a:t> </a:t>
            </a:r>
            <a:r>
              <a:rPr lang="en-ZA" dirty="0" err="1"/>
              <a:t>kyk</a:t>
            </a:r>
            <a:r>
              <a:rPr lang="en-ZA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r>
              <a:rPr lang="en-ZA" dirty="0"/>
              <a:t>5 </a:t>
            </a:r>
            <a:r>
              <a:rPr lang="en-ZA" dirty="0" err="1"/>
              <a:t>strofes</a:t>
            </a:r>
            <a:endParaRPr lang="en-ZA" dirty="0"/>
          </a:p>
          <a:p>
            <a:pPr lvl="1"/>
            <a:r>
              <a:rPr lang="en-ZA" dirty="0">
                <a:sym typeface="Wingdings" pitchFamily="2" charset="2"/>
              </a:rPr>
              <a:t>4 </a:t>
            </a:r>
            <a:r>
              <a:rPr lang="en-ZA" dirty="0" err="1">
                <a:sym typeface="Wingdings" pitchFamily="2" charset="2"/>
              </a:rPr>
              <a:t>strofes</a:t>
            </a:r>
            <a:r>
              <a:rPr lang="en-ZA" dirty="0">
                <a:sym typeface="Wingdings" pitchFamily="2" charset="2"/>
              </a:rPr>
              <a:t> (</a:t>
            </a:r>
            <a:r>
              <a:rPr lang="en-ZA" dirty="0" err="1">
                <a:sym typeface="Wingdings" pitchFamily="2" charset="2"/>
              </a:rPr>
              <a:t>kwatryne</a:t>
            </a:r>
            <a:r>
              <a:rPr lang="en-ZA" dirty="0">
                <a:sym typeface="Wingdings" pitchFamily="2" charset="2"/>
              </a:rPr>
              <a:t>)</a:t>
            </a:r>
          </a:p>
          <a:p>
            <a:pPr lvl="1"/>
            <a:r>
              <a:rPr lang="en-ZA" dirty="0">
                <a:sym typeface="Wingdings" pitchFamily="2" charset="2"/>
              </a:rPr>
              <a:t>1 </a:t>
            </a:r>
            <a:r>
              <a:rPr lang="en-ZA" dirty="0" err="1">
                <a:sym typeface="Wingdings" pitchFamily="2" charset="2"/>
              </a:rPr>
              <a:t>strofe</a:t>
            </a:r>
            <a:r>
              <a:rPr lang="en-ZA" dirty="0">
                <a:sym typeface="Wingdings" pitchFamily="2" charset="2"/>
              </a:rPr>
              <a:t> (10 </a:t>
            </a:r>
            <a:r>
              <a:rPr lang="en-ZA" dirty="0" err="1">
                <a:sym typeface="Wingdings" pitchFamily="2" charset="2"/>
              </a:rPr>
              <a:t>versreëls</a:t>
            </a:r>
            <a:r>
              <a:rPr lang="en-ZA" dirty="0">
                <a:sym typeface="Wingdings" pitchFamily="2" charset="2"/>
              </a:rPr>
              <a:t>)</a:t>
            </a:r>
          </a:p>
          <a:p>
            <a:r>
              <a:rPr lang="en-ZA" dirty="0">
                <a:sym typeface="Wingdings" pitchFamily="2" charset="2"/>
              </a:rPr>
              <a:t>‘n </a:t>
            </a:r>
            <a:r>
              <a:rPr lang="en-ZA" dirty="0" err="1">
                <a:sym typeface="Wingdings" pitchFamily="2" charset="2"/>
              </a:rPr>
              <a:t>Storie</a:t>
            </a:r>
            <a:r>
              <a:rPr lang="en-ZA" dirty="0">
                <a:sym typeface="Wingdings" pitchFamily="2" charset="2"/>
              </a:rPr>
              <a:t> word </a:t>
            </a:r>
            <a:r>
              <a:rPr lang="en-ZA" dirty="0" err="1">
                <a:sym typeface="Wingdings" pitchFamily="2" charset="2"/>
              </a:rPr>
              <a:t>vertel</a:t>
            </a:r>
            <a:r>
              <a:rPr lang="en-ZA" dirty="0">
                <a:sym typeface="Wingdings" pitchFamily="2" charset="2"/>
              </a:rPr>
              <a:t>: </a:t>
            </a:r>
            <a:r>
              <a:rPr lang="en-ZA" dirty="0" err="1">
                <a:sym typeface="Wingdings" pitchFamily="2" charset="2"/>
              </a:rPr>
              <a:t>verhalende</a:t>
            </a:r>
            <a:r>
              <a:rPr lang="en-ZA" dirty="0">
                <a:sym typeface="Wingdings" pitchFamily="2" charset="2"/>
              </a:rPr>
              <a:t> </a:t>
            </a:r>
            <a:r>
              <a:rPr lang="en-ZA" dirty="0" err="1">
                <a:sym typeface="Wingdings" pitchFamily="2" charset="2"/>
              </a:rPr>
              <a:t>gedig</a:t>
            </a:r>
            <a:r>
              <a:rPr lang="en-ZA" dirty="0">
                <a:sym typeface="Wingdings" pitchFamily="2" charset="2"/>
              </a:rPr>
              <a:t>.</a:t>
            </a:r>
          </a:p>
          <a:p>
            <a:r>
              <a:rPr lang="en-ZA" dirty="0" err="1">
                <a:sym typeface="Wingdings" pitchFamily="2" charset="2"/>
              </a:rPr>
              <a:t>Leestekens</a:t>
            </a:r>
            <a:r>
              <a:rPr lang="en-ZA" dirty="0">
                <a:sym typeface="Wingdings" pitchFamily="2" charset="2"/>
              </a:rPr>
              <a:t> word </a:t>
            </a:r>
            <a:r>
              <a:rPr lang="en-ZA" dirty="0" err="1">
                <a:sym typeface="Wingdings" pitchFamily="2" charset="2"/>
              </a:rPr>
              <a:t>gebruik</a:t>
            </a:r>
            <a:r>
              <a:rPr lang="en-ZA" dirty="0">
                <a:sym typeface="Wingdings" pitchFamily="2" charset="2"/>
              </a:rPr>
              <a:t> in </a:t>
            </a:r>
            <a:r>
              <a:rPr lang="en-ZA" dirty="0" err="1">
                <a:sym typeface="Wingdings" pitchFamily="2" charset="2"/>
              </a:rPr>
              <a:t>gedig</a:t>
            </a:r>
            <a:r>
              <a:rPr lang="en-ZA" dirty="0">
                <a:sym typeface="Wingdings" pitchFamily="2" charset="2"/>
              </a:rPr>
              <a:t>.</a:t>
            </a:r>
          </a:p>
          <a:p>
            <a:r>
              <a:rPr lang="en-ZA" dirty="0" err="1">
                <a:sym typeface="Wingdings" pitchFamily="2" charset="2"/>
              </a:rPr>
              <a:t>Strofes</a:t>
            </a:r>
            <a:r>
              <a:rPr lang="en-ZA" dirty="0">
                <a:sym typeface="Wingdings" pitchFamily="2" charset="2"/>
              </a:rPr>
              <a:t> het </a:t>
            </a:r>
            <a:r>
              <a:rPr lang="en-ZA" dirty="0" err="1">
                <a:sym typeface="Wingdings" pitchFamily="2" charset="2"/>
              </a:rPr>
              <a:t>verskillende</a:t>
            </a:r>
            <a:r>
              <a:rPr lang="en-ZA" dirty="0">
                <a:sym typeface="Wingdings" pitchFamily="2" charset="2"/>
              </a:rPr>
              <a:t> </a:t>
            </a:r>
            <a:r>
              <a:rPr lang="en-ZA" dirty="0" err="1">
                <a:sym typeface="Wingdings" pitchFamily="2" charset="2"/>
              </a:rPr>
              <a:t>rymskemas</a:t>
            </a:r>
            <a:r>
              <a:rPr lang="en-ZA" dirty="0">
                <a:sym typeface="Wingdings" pitchFamily="2" charset="2"/>
              </a:rPr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91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dirty="0" err="1"/>
              <a:t>Leestekengebruik</a:t>
            </a:r>
            <a:r>
              <a:rPr lang="en-ZA" dirty="0"/>
              <a:t> in </a:t>
            </a:r>
            <a:r>
              <a:rPr lang="en-ZA" dirty="0" err="1"/>
              <a:t>gedig</a:t>
            </a:r>
            <a:r>
              <a:rPr lang="en-ZA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824" y="2852936"/>
            <a:ext cx="7010671" cy="3877891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To emphasize important issues.</a:t>
            </a:r>
          </a:p>
          <a:p>
            <a:r>
              <a:rPr lang="en-ZA" dirty="0" err="1"/>
              <a:t>Dubbelpunt</a:t>
            </a:r>
            <a:r>
              <a:rPr lang="en-ZA" dirty="0"/>
              <a:t>:  </a:t>
            </a:r>
            <a:r>
              <a:rPr lang="en-ZA" dirty="0" err="1"/>
              <a:t>Verduideliking</a:t>
            </a:r>
            <a:r>
              <a:rPr lang="en-ZA" dirty="0"/>
              <a:t> </a:t>
            </a:r>
            <a:r>
              <a:rPr lang="en-ZA" dirty="0" err="1"/>
              <a:t>volg</a:t>
            </a:r>
            <a:r>
              <a:rPr lang="en-ZA" dirty="0"/>
              <a:t>.</a:t>
            </a:r>
          </a:p>
          <a:p>
            <a:r>
              <a:rPr lang="en-ZA" dirty="0" err="1"/>
              <a:t>Ellips</a:t>
            </a:r>
            <a:r>
              <a:rPr lang="en-ZA" dirty="0"/>
              <a:t>:  </a:t>
            </a:r>
            <a:r>
              <a:rPr lang="en-ZA" dirty="0" err="1"/>
              <a:t>Laat</a:t>
            </a:r>
            <a:r>
              <a:rPr lang="en-ZA" dirty="0"/>
              <a:t> </a:t>
            </a:r>
            <a:r>
              <a:rPr lang="en-ZA" dirty="0" err="1"/>
              <a:t>jou</a:t>
            </a:r>
            <a:r>
              <a:rPr lang="en-ZA" dirty="0"/>
              <a:t> </a:t>
            </a:r>
            <a:r>
              <a:rPr lang="en-ZA" dirty="0" err="1"/>
              <a:t>gedagtes</a:t>
            </a:r>
            <a:r>
              <a:rPr lang="en-ZA" dirty="0"/>
              <a:t> </a:t>
            </a:r>
            <a:r>
              <a:rPr lang="en-ZA" dirty="0" err="1"/>
              <a:t>gaan</a:t>
            </a:r>
            <a:r>
              <a:rPr lang="en-ZA" dirty="0"/>
              <a:t>.  Make your own conclusion.  </a:t>
            </a:r>
          </a:p>
          <a:p>
            <a:r>
              <a:rPr lang="en-ZA" dirty="0" err="1"/>
              <a:t>Aanhalingstekens</a:t>
            </a:r>
            <a:r>
              <a:rPr lang="en-ZA" dirty="0"/>
              <a:t>:  </a:t>
            </a:r>
            <a:r>
              <a:rPr lang="en-ZA" dirty="0" err="1"/>
              <a:t>Direkte</a:t>
            </a:r>
            <a:r>
              <a:rPr lang="en-ZA" dirty="0"/>
              <a:t> </a:t>
            </a:r>
            <a:r>
              <a:rPr lang="en-ZA" dirty="0" err="1"/>
              <a:t>rede</a:t>
            </a:r>
            <a:r>
              <a:rPr lang="en-ZA" dirty="0"/>
              <a:t> (stories het </a:t>
            </a:r>
            <a:r>
              <a:rPr lang="en-ZA" dirty="0" err="1"/>
              <a:t>direkte</a:t>
            </a:r>
            <a:r>
              <a:rPr lang="en-ZA" dirty="0"/>
              <a:t> </a:t>
            </a:r>
            <a:r>
              <a:rPr lang="en-ZA" dirty="0" err="1"/>
              <a:t>rede</a:t>
            </a:r>
            <a:r>
              <a:rPr lang="en-ZA" dirty="0"/>
              <a:t>)</a:t>
            </a:r>
          </a:p>
          <a:p>
            <a:r>
              <a:rPr lang="en-ZA" dirty="0" err="1"/>
              <a:t>Komma</a:t>
            </a:r>
            <a:r>
              <a:rPr lang="en-ZA" dirty="0"/>
              <a:t>:  </a:t>
            </a:r>
            <a:r>
              <a:rPr lang="en-ZA" dirty="0" err="1"/>
              <a:t>Tussen</a:t>
            </a:r>
            <a:r>
              <a:rPr lang="en-ZA" dirty="0"/>
              <a:t> 2 </a:t>
            </a:r>
            <a:r>
              <a:rPr lang="en-ZA" dirty="0" err="1"/>
              <a:t>kommas</a:t>
            </a:r>
            <a:r>
              <a:rPr lang="en-ZA" dirty="0"/>
              <a:t>, </a:t>
            </a:r>
            <a:r>
              <a:rPr lang="en-ZA" dirty="0" err="1"/>
              <a:t>inlassin</a:t>
            </a:r>
            <a:r>
              <a:rPr lang="en-ZA" dirty="0"/>
              <a:t>.  Gee </a:t>
            </a:r>
            <a:r>
              <a:rPr lang="en-ZA" dirty="0" err="1"/>
              <a:t>meer</a:t>
            </a:r>
            <a:r>
              <a:rPr lang="en-ZA" dirty="0"/>
              <a:t> </a:t>
            </a:r>
            <a:r>
              <a:rPr lang="en-ZA" dirty="0" err="1"/>
              <a:t>inligting</a:t>
            </a:r>
            <a:r>
              <a:rPr lang="en-ZA" dirty="0"/>
              <a:t>.</a:t>
            </a:r>
          </a:p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 rot="10800000">
            <a:off x="2195736" y="1340768"/>
            <a:ext cx="169950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04664"/>
            <a:ext cx="77136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6518" y="1340768"/>
            <a:ext cx="18197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 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9156" y="331462"/>
            <a:ext cx="75212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1315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984776" cy="7780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sz="3600" dirty="0" err="1"/>
              <a:t>Verskillende</a:t>
            </a:r>
            <a:r>
              <a:rPr lang="en-ZA" sz="3600" dirty="0"/>
              <a:t> </a:t>
            </a:r>
            <a:r>
              <a:rPr lang="en-ZA" sz="3600" dirty="0" err="1"/>
              <a:t>rymskemas</a:t>
            </a:r>
            <a:r>
              <a:rPr lang="en-ZA" sz="3600" dirty="0"/>
              <a:t> per </a:t>
            </a:r>
            <a:r>
              <a:rPr lang="en-ZA" sz="3600" dirty="0" err="1"/>
              <a:t>strofes</a:t>
            </a:r>
            <a:r>
              <a:rPr lang="en-ZA" sz="3600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27345"/>
              </p:ext>
            </p:extLst>
          </p:nvPr>
        </p:nvGraphicFramePr>
        <p:xfrm>
          <a:off x="2915816" y="1268760"/>
          <a:ext cx="3528392" cy="53844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3451">
                <a:tc>
                  <a:txBody>
                    <a:bodyPr/>
                    <a:lstStyle/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ZA" sz="1400" dirty="0" err="1"/>
                        <a:t>Oor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sy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afsigtelike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boggel</a:t>
                      </a:r>
                      <a:endParaRPr lang="en-ZA" sz="1400" b="1" u="sng" dirty="0"/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ZA" sz="1400" dirty="0"/>
                        <a:t>en </a:t>
                      </a:r>
                      <a:r>
                        <a:rPr lang="en-ZA" sz="1400" dirty="0" err="1"/>
                        <a:t>kromheid</a:t>
                      </a:r>
                      <a:r>
                        <a:rPr lang="en-ZA" sz="1400" dirty="0"/>
                        <a:t>, het </a:t>
                      </a:r>
                      <a:r>
                        <a:rPr lang="en-ZA" sz="1400" dirty="0" err="1"/>
                        <a:t>hul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hom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gekoggel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ZA" sz="1400" dirty="0"/>
                        <a:t>en </a:t>
                      </a:r>
                      <a:r>
                        <a:rPr lang="en-ZA" sz="1400" dirty="0" err="1"/>
                        <a:t>bitterder</a:t>
                      </a:r>
                      <a:r>
                        <a:rPr lang="en-ZA" sz="1400" dirty="0"/>
                        <a:t> was </a:t>
                      </a:r>
                      <a:r>
                        <a:rPr lang="en-ZA" sz="1400" dirty="0" err="1"/>
                        <a:t>hul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venyn</a:t>
                      </a:r>
                      <a:endParaRPr lang="en-ZA" sz="1400" b="1" u="sng" dirty="0"/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ZA" sz="1400" dirty="0"/>
                        <a:t>as </a:t>
                      </a:r>
                      <a:r>
                        <a:rPr lang="en-ZA" sz="1400" dirty="0" err="1"/>
                        <a:t>sy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vergroeide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ruggraatpyn</a:t>
                      </a:r>
                      <a:r>
                        <a:rPr lang="en-ZA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3451">
                <a:tc>
                  <a:txBody>
                    <a:bodyPr/>
                    <a:lstStyle/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5"/>
                      </a:pPr>
                      <a:r>
                        <a:rPr lang="en-ZA" sz="1400" dirty="0" err="1"/>
                        <a:t>Tussen</a:t>
                      </a:r>
                      <a:r>
                        <a:rPr lang="en-ZA" sz="1400" dirty="0"/>
                        <a:t> die </a:t>
                      </a:r>
                      <a:r>
                        <a:rPr lang="en-ZA" sz="1400" dirty="0" err="1"/>
                        <a:t>diere</a:t>
                      </a:r>
                      <a:r>
                        <a:rPr lang="en-ZA" sz="1400" dirty="0"/>
                        <a:t> in ‘n </a:t>
                      </a:r>
                      <a:r>
                        <a:rPr lang="en-ZA" sz="1400" b="1" u="sng" dirty="0" err="1"/>
                        <a:t>hoek</a:t>
                      </a:r>
                      <a:endParaRPr lang="en-ZA" sz="1400" b="1" u="sng" dirty="0"/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5"/>
                      </a:pPr>
                      <a:r>
                        <a:rPr lang="en-ZA" sz="1400" dirty="0"/>
                        <a:t>het </a:t>
                      </a:r>
                      <a:r>
                        <a:rPr lang="en-ZA" sz="1400" dirty="0" err="1"/>
                        <a:t>hy</a:t>
                      </a:r>
                      <a:r>
                        <a:rPr lang="en-ZA" sz="1400" dirty="0"/>
                        <a:t> die </a:t>
                      </a:r>
                      <a:r>
                        <a:rPr lang="en-ZA" sz="1400" dirty="0" err="1"/>
                        <a:t>eensaamheid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i="0" u="sng" dirty="0" err="1"/>
                        <a:t>gesoek</a:t>
                      </a:r>
                      <a:r>
                        <a:rPr lang="en-ZA" sz="1400" dirty="0"/>
                        <a:t>:</a:t>
                      </a:r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5"/>
                      </a:pPr>
                      <a:r>
                        <a:rPr lang="en-ZA" sz="1400" dirty="0"/>
                        <a:t>“Met </a:t>
                      </a:r>
                      <a:r>
                        <a:rPr lang="en-ZA" sz="1400" dirty="0" err="1"/>
                        <a:t>klere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wat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gedurig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gaar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/>
                        <a:t>is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5"/>
                      </a:pPr>
                      <a:r>
                        <a:rPr lang="en-ZA" sz="1400" dirty="0" err="1"/>
                        <a:t>Wat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doen</a:t>
                      </a:r>
                      <a:r>
                        <a:rPr lang="en-ZA" sz="1400" dirty="0"/>
                        <a:t> die vent met </a:t>
                      </a:r>
                      <a:r>
                        <a:rPr lang="en-ZA" sz="1400" dirty="0" err="1"/>
                        <a:t>sy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salaris</a:t>
                      </a:r>
                      <a:r>
                        <a:rPr lang="en-ZA" sz="1400" dirty="0"/>
                        <a:t>?”</a:t>
                      </a:r>
                    </a:p>
                    <a:p>
                      <a:pPr marL="265113" indent="-265113"/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7579">
                <a:tc>
                  <a:txBody>
                    <a:bodyPr/>
                    <a:lstStyle/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9"/>
                      </a:pPr>
                      <a:r>
                        <a:rPr lang="en-ZA" sz="1400" dirty="0" err="1"/>
                        <a:t>Hy’t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maandeliks</a:t>
                      </a:r>
                      <a:r>
                        <a:rPr lang="en-ZA" sz="1400" dirty="0"/>
                        <a:t> by die </a:t>
                      </a:r>
                      <a:r>
                        <a:rPr lang="en-ZA" sz="1400" b="1" u="sng" dirty="0" err="1"/>
                        <a:t>poskantoor</a:t>
                      </a:r>
                      <a:endParaRPr lang="en-ZA" sz="1400" b="1" u="sng" dirty="0"/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9"/>
                      </a:pPr>
                      <a:r>
                        <a:rPr lang="en-ZA" sz="1400" dirty="0"/>
                        <a:t>‘n brief </a:t>
                      </a:r>
                      <a:r>
                        <a:rPr lang="en-ZA" sz="1400" dirty="0" err="1"/>
                        <a:t>gepos</a:t>
                      </a:r>
                      <a:r>
                        <a:rPr lang="en-ZA" sz="1400" dirty="0"/>
                        <a:t> of </a:t>
                      </a:r>
                      <a:r>
                        <a:rPr lang="en-ZA" sz="1400" dirty="0" err="1"/>
                        <a:t>een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gelees</a:t>
                      </a:r>
                      <a:endParaRPr lang="en-ZA" sz="1400" b="1" u="sng" dirty="0"/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9"/>
                      </a:pPr>
                      <a:r>
                        <a:rPr lang="en-ZA" sz="1400" dirty="0"/>
                        <a:t>By die </a:t>
                      </a:r>
                      <a:r>
                        <a:rPr lang="en-ZA" sz="1400" dirty="0" err="1"/>
                        <a:t>dierkratte</a:t>
                      </a:r>
                      <a:r>
                        <a:rPr lang="en-ZA" sz="1400" dirty="0"/>
                        <a:t>, </a:t>
                      </a:r>
                      <a:r>
                        <a:rPr lang="en-ZA" sz="1400" dirty="0" err="1"/>
                        <a:t>oor</a:t>
                      </a:r>
                      <a:r>
                        <a:rPr lang="en-ZA" sz="1400" dirty="0"/>
                        <a:t> en </a:t>
                      </a:r>
                      <a:r>
                        <a:rPr lang="en-ZA" sz="1400" b="1" u="sng" dirty="0" err="1"/>
                        <a:t>oor</a:t>
                      </a:r>
                      <a:r>
                        <a:rPr lang="en-ZA" sz="1400" dirty="0"/>
                        <a:t>:</a:t>
                      </a:r>
                    </a:p>
                    <a:p>
                      <a:pPr marL="265113" indent="-265113">
                        <a:lnSpc>
                          <a:spcPct val="150000"/>
                        </a:lnSpc>
                        <a:buFont typeface="+mj-lt"/>
                        <a:buAutoNum type="arabicPeriod" startAt="9"/>
                      </a:pPr>
                      <a:r>
                        <a:rPr lang="en-ZA" sz="1400" dirty="0"/>
                        <a:t>“</a:t>
                      </a:r>
                      <a:r>
                        <a:rPr lang="en-ZA" sz="1400" dirty="0" err="1"/>
                        <a:t>Sou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daar</a:t>
                      </a:r>
                      <a:r>
                        <a:rPr lang="en-ZA" sz="1400" dirty="0"/>
                        <a:t> tog </a:t>
                      </a:r>
                      <a:r>
                        <a:rPr lang="en-ZA" sz="1400" dirty="0" err="1"/>
                        <a:t>êrens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iemand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wees</a:t>
                      </a:r>
                      <a:r>
                        <a:rPr lang="en-ZA" sz="1400" dirty="0"/>
                        <a:t>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50387"/>
              </p:ext>
            </p:extLst>
          </p:nvPr>
        </p:nvGraphicFramePr>
        <p:xfrm>
          <a:off x="5940152" y="1268760"/>
          <a:ext cx="471949" cy="5427406"/>
        </p:xfrm>
        <a:graphic>
          <a:graphicData uri="http://schemas.openxmlformats.org/drawingml/2006/table">
            <a:tbl>
              <a:tblPr/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4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B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B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6164826" y="1474839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 7"/>
          <p:cNvSpPr/>
          <p:nvPr/>
        </p:nvSpPr>
        <p:spPr>
          <a:xfrm>
            <a:off x="6164826" y="2132856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reeform 8"/>
          <p:cNvSpPr/>
          <p:nvPr/>
        </p:nvSpPr>
        <p:spPr>
          <a:xfrm>
            <a:off x="6223835" y="3717032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6179582" y="3099620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reeform 10"/>
          <p:cNvSpPr/>
          <p:nvPr/>
        </p:nvSpPr>
        <p:spPr>
          <a:xfrm>
            <a:off x="6179582" y="5013176"/>
            <a:ext cx="1120885" cy="720080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Freeform 12"/>
          <p:cNvSpPr/>
          <p:nvPr/>
        </p:nvSpPr>
        <p:spPr>
          <a:xfrm>
            <a:off x="6194331" y="5353438"/>
            <a:ext cx="1120885" cy="720080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7347390" y="1337638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47390" y="1995655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58714" y="3579831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44720" y="2868787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35425" y="5142383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Kruisrym</a:t>
            </a:r>
            <a:endParaRPr lang="en-ZA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931780" y="5263785"/>
            <a:ext cx="235994" cy="3402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72770" y="5244008"/>
            <a:ext cx="295004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7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984776" cy="77809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sz="3600" dirty="0" err="1"/>
              <a:t>Verskillende</a:t>
            </a:r>
            <a:r>
              <a:rPr lang="en-ZA" sz="3600" dirty="0"/>
              <a:t> </a:t>
            </a:r>
            <a:r>
              <a:rPr lang="en-ZA" sz="3600" dirty="0" err="1"/>
              <a:t>rymskemas</a:t>
            </a:r>
            <a:r>
              <a:rPr lang="en-ZA" sz="3600" dirty="0"/>
              <a:t> per </a:t>
            </a:r>
            <a:r>
              <a:rPr lang="en-ZA" sz="3600" dirty="0" err="1"/>
              <a:t>strofes</a:t>
            </a:r>
            <a:r>
              <a:rPr lang="en-ZA" sz="3600" dirty="0"/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7696"/>
              </p:ext>
            </p:extLst>
          </p:nvPr>
        </p:nvGraphicFramePr>
        <p:xfrm>
          <a:off x="2682044" y="1196752"/>
          <a:ext cx="3779912" cy="5374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9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/>
                        <a:t>En </a:t>
                      </a:r>
                      <a:r>
                        <a:rPr lang="en-ZA" sz="1400" dirty="0" err="1"/>
                        <a:t>daardie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ewige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reuk</a:t>
                      </a:r>
                      <a:r>
                        <a:rPr lang="en-ZA" sz="1400" dirty="0"/>
                        <a:t> en </a:t>
                      </a:r>
                      <a:r>
                        <a:rPr lang="en-ZA" sz="1400" b="1" u="sng" dirty="0"/>
                        <a:t>drank</a:t>
                      </a:r>
                      <a:r>
                        <a:rPr lang="en-ZA" sz="1400" dirty="0"/>
                        <a:t>: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Nie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een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sou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huil</a:t>
                      </a:r>
                      <a:r>
                        <a:rPr lang="en-ZA" sz="1400" dirty="0"/>
                        <a:t> as </a:t>
                      </a:r>
                      <a:r>
                        <a:rPr lang="en-ZA" sz="1400" dirty="0" err="1"/>
                        <a:t>hy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i="0" u="sng" dirty="0" err="1"/>
                        <a:t>bedank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/>
                        <a:t>Maar </a:t>
                      </a:r>
                      <a:r>
                        <a:rPr lang="en-ZA" sz="1400" dirty="0" err="1"/>
                        <a:t>waar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hy</a:t>
                      </a:r>
                      <a:r>
                        <a:rPr lang="en-ZA" sz="1400" dirty="0"/>
                        <a:t> in die </a:t>
                      </a:r>
                      <a:r>
                        <a:rPr lang="en-ZA" sz="1400" b="1" u="sng" dirty="0" err="1"/>
                        <a:t>sirkustent</a:t>
                      </a:r>
                      <a:endParaRPr lang="en-ZA" sz="1400" b="1" u="sng" dirty="0"/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Aapagtig</a:t>
                      </a:r>
                      <a:r>
                        <a:rPr lang="en-ZA" sz="1400" dirty="0"/>
                        <a:t> teen die </a:t>
                      </a:r>
                      <a:r>
                        <a:rPr lang="en-ZA" sz="1400" b="1" u="sng" dirty="0"/>
                        <a:t>firmament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Hoog</a:t>
                      </a:r>
                      <a:r>
                        <a:rPr lang="en-ZA" sz="1400" dirty="0"/>
                        <a:t> teen die </a:t>
                      </a:r>
                      <a:r>
                        <a:rPr lang="en-ZA" sz="1400" dirty="0" err="1"/>
                        <a:t>takelwerk</a:t>
                      </a:r>
                      <a:r>
                        <a:rPr lang="en-ZA" sz="1400" dirty="0"/>
                        <a:t>, </a:t>
                      </a:r>
                      <a:r>
                        <a:rPr lang="en-ZA" sz="1400" dirty="0" err="1"/>
                        <a:t>kon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klouter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/>
                        <a:t>Die </a:t>
                      </a:r>
                      <a:r>
                        <a:rPr lang="en-ZA" sz="1400" dirty="0" err="1"/>
                        <a:t>dood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uittart</a:t>
                      </a:r>
                      <a:r>
                        <a:rPr lang="en-ZA" sz="1400" dirty="0"/>
                        <a:t>, en, </a:t>
                      </a:r>
                      <a:r>
                        <a:rPr lang="en-ZA" sz="1400" dirty="0" err="1"/>
                        <a:t>klein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>
                          <a:effectLst/>
                        </a:rPr>
                        <a:t>kabouter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Sy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duiwelstreke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uithaal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>
                          <a:effectLst/>
                        </a:rPr>
                        <a:t>onder</a:t>
                      </a:r>
                      <a:endParaRPr lang="en-ZA" sz="1400" b="1" u="sng" dirty="0">
                        <a:effectLst/>
                      </a:endParaRP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Dat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almal</a:t>
                      </a:r>
                      <a:r>
                        <a:rPr lang="en-ZA" sz="1400" dirty="0"/>
                        <a:t> skater </a:t>
                      </a:r>
                      <a:r>
                        <a:rPr lang="en-ZA" sz="1400" dirty="0" err="1"/>
                        <a:t>vir</a:t>
                      </a:r>
                      <a:r>
                        <a:rPr lang="en-ZA" sz="1400" dirty="0"/>
                        <a:t> die </a:t>
                      </a:r>
                      <a:r>
                        <a:rPr lang="en-ZA" sz="1400" b="1" u="sng" dirty="0"/>
                        <a:t>wonder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/>
                        <a:t>Is </a:t>
                      </a:r>
                      <a:r>
                        <a:rPr lang="en-ZA" sz="1400" dirty="0" err="1"/>
                        <a:t>hy</a:t>
                      </a:r>
                      <a:r>
                        <a:rPr lang="en-ZA" sz="1400" dirty="0"/>
                        <a:t>, </a:t>
                      </a:r>
                      <a:r>
                        <a:rPr lang="en-ZA" sz="1400" dirty="0" err="1"/>
                        <a:t>boeseer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verag</a:t>
                      </a:r>
                      <a:r>
                        <a:rPr lang="en-ZA" sz="1400" dirty="0"/>
                        <a:t>, </a:t>
                      </a:r>
                      <a:r>
                        <a:rPr lang="en-ZA" sz="1400" b="1" u="sng" dirty="0" err="1"/>
                        <a:t>verlate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13"/>
                      </a:pPr>
                      <a:r>
                        <a:rPr lang="en-ZA" sz="1400" dirty="0" err="1"/>
                        <a:t>Nog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deur</a:t>
                      </a:r>
                      <a:r>
                        <a:rPr lang="en-ZA" sz="1400" dirty="0"/>
                        <a:t> die baas </a:t>
                      </a:r>
                      <a:r>
                        <a:rPr lang="en-ZA" sz="1400" dirty="0" err="1"/>
                        <a:t>beskou</a:t>
                      </a:r>
                      <a:r>
                        <a:rPr lang="en-ZA" sz="1400" dirty="0"/>
                        <a:t> as </a:t>
                      </a:r>
                      <a:r>
                        <a:rPr lang="en-ZA" sz="1400" b="1" u="sng" dirty="0"/>
                        <a:t>bate</a:t>
                      </a:r>
                      <a:r>
                        <a:rPr lang="en-ZA" sz="14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919">
                <a:tc>
                  <a:txBody>
                    <a:bodyPr/>
                    <a:lstStyle/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23"/>
                      </a:pPr>
                      <a:r>
                        <a:rPr lang="en-ZA" sz="1400" dirty="0"/>
                        <a:t>Toe het ‘n brief </a:t>
                      </a:r>
                      <a:r>
                        <a:rPr lang="en-ZA" sz="1400" dirty="0" err="1"/>
                        <a:t>gekom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u="sng" dirty="0" err="1"/>
                        <a:t>eendag</a:t>
                      </a:r>
                      <a:r>
                        <a:rPr lang="en-ZA" sz="1400" dirty="0"/>
                        <a:t>…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23"/>
                      </a:pPr>
                      <a:r>
                        <a:rPr lang="en-ZA" sz="1400" dirty="0" err="1"/>
                        <a:t>Hy’t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oor</a:t>
                      </a:r>
                      <a:r>
                        <a:rPr lang="en-ZA" sz="1400" dirty="0"/>
                        <a:t> die bed </a:t>
                      </a:r>
                      <a:r>
                        <a:rPr lang="en-ZA" sz="1400" dirty="0" err="1"/>
                        <a:t>gebuk</a:t>
                      </a:r>
                      <a:r>
                        <a:rPr lang="en-ZA" sz="1400" dirty="0"/>
                        <a:t>, </a:t>
                      </a:r>
                      <a:r>
                        <a:rPr lang="en-ZA" sz="1400" b="1" u="sng" dirty="0" err="1"/>
                        <a:t>verblind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23"/>
                      </a:pPr>
                      <a:r>
                        <a:rPr lang="en-ZA" sz="1400" dirty="0" err="1"/>
                        <a:t>Terwyl</a:t>
                      </a:r>
                      <a:r>
                        <a:rPr lang="en-ZA" sz="1400" dirty="0"/>
                        <a:t> ‘n </a:t>
                      </a:r>
                      <a:r>
                        <a:rPr lang="en-ZA" sz="1400" dirty="0" err="1"/>
                        <a:t>boggelvroutjie</a:t>
                      </a:r>
                      <a:r>
                        <a:rPr lang="en-ZA" sz="1400" dirty="0"/>
                        <a:t>, </a:t>
                      </a:r>
                      <a:r>
                        <a:rPr lang="en-ZA" sz="1400" b="1" u="sng" dirty="0"/>
                        <a:t>sag</a:t>
                      </a:r>
                      <a:r>
                        <a:rPr lang="en-ZA" sz="1400" dirty="0"/>
                        <a:t>,</a:t>
                      </a:r>
                    </a:p>
                    <a:p>
                      <a:pPr marL="354013" indent="-354013">
                        <a:lnSpc>
                          <a:spcPct val="150000"/>
                        </a:lnSpc>
                        <a:buFont typeface="+mj-lt"/>
                        <a:buAutoNum type="arabicPeriod" startAt="23"/>
                      </a:pPr>
                      <a:r>
                        <a:rPr lang="en-ZA" sz="1400" dirty="0" err="1"/>
                        <a:t>Sterwend</a:t>
                      </a:r>
                      <a:r>
                        <a:rPr lang="en-ZA" sz="1400" dirty="0"/>
                        <a:t> </a:t>
                      </a:r>
                      <a:r>
                        <a:rPr lang="en-ZA" sz="1400" dirty="0" err="1"/>
                        <a:t>fluister</a:t>
                      </a:r>
                      <a:r>
                        <a:rPr lang="en-ZA" sz="1400" dirty="0"/>
                        <a:t>:  “</a:t>
                      </a:r>
                      <a:r>
                        <a:rPr lang="en-ZA" sz="1400" dirty="0" err="1"/>
                        <a:t>Dankie</a:t>
                      </a:r>
                      <a:r>
                        <a:rPr lang="en-ZA" sz="1400" dirty="0"/>
                        <a:t> my </a:t>
                      </a:r>
                      <a:r>
                        <a:rPr lang="en-ZA" sz="1400" b="1" u="sng" dirty="0"/>
                        <a:t>kind</a:t>
                      </a:r>
                      <a:r>
                        <a:rPr lang="en-ZA" sz="1400" dirty="0"/>
                        <a:t>…”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71931"/>
              </p:ext>
            </p:extLst>
          </p:nvPr>
        </p:nvGraphicFramePr>
        <p:xfrm>
          <a:off x="5940152" y="1268760"/>
          <a:ext cx="471949" cy="5427406"/>
        </p:xfrm>
        <a:graphic>
          <a:graphicData uri="http://schemas.openxmlformats.org/drawingml/2006/table">
            <a:tbl>
              <a:tblPr/>
              <a:tblGrid>
                <a:gridCol w="471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74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J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J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6164826" y="1474839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Freeform 7"/>
          <p:cNvSpPr/>
          <p:nvPr/>
        </p:nvSpPr>
        <p:spPr>
          <a:xfrm>
            <a:off x="6179582" y="5013176"/>
            <a:ext cx="1120885" cy="720080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Freeform 8"/>
          <p:cNvSpPr/>
          <p:nvPr/>
        </p:nvSpPr>
        <p:spPr>
          <a:xfrm>
            <a:off x="6179582" y="5294445"/>
            <a:ext cx="1120885" cy="720080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Freeform 9"/>
          <p:cNvSpPr/>
          <p:nvPr/>
        </p:nvSpPr>
        <p:spPr>
          <a:xfrm>
            <a:off x="6179582" y="3429000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Freeform 10"/>
          <p:cNvSpPr/>
          <p:nvPr/>
        </p:nvSpPr>
        <p:spPr>
          <a:xfrm>
            <a:off x="6179582" y="2708920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Freeform 11"/>
          <p:cNvSpPr/>
          <p:nvPr/>
        </p:nvSpPr>
        <p:spPr>
          <a:xfrm>
            <a:off x="6179582" y="2094271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Freeform 12"/>
          <p:cNvSpPr/>
          <p:nvPr/>
        </p:nvSpPr>
        <p:spPr>
          <a:xfrm>
            <a:off x="6179593" y="4077072"/>
            <a:ext cx="1120885" cy="324464"/>
          </a:xfrm>
          <a:custGeom>
            <a:avLst/>
            <a:gdLst>
              <a:gd name="connsiteX0" fmla="*/ 0 w 1120885"/>
              <a:gd name="connsiteY0" fmla="*/ 0 h 324464"/>
              <a:gd name="connsiteX1" fmla="*/ 1120877 w 1120885"/>
              <a:gd name="connsiteY1" fmla="*/ 103238 h 324464"/>
              <a:gd name="connsiteX2" fmla="*/ 14748 w 1120885"/>
              <a:gd name="connsiteY2" fmla="*/ 324464 h 32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0885" h="324464">
                <a:moveTo>
                  <a:pt x="0" y="0"/>
                </a:moveTo>
                <a:cubicBezTo>
                  <a:pt x="559209" y="24580"/>
                  <a:pt x="1118419" y="49161"/>
                  <a:pt x="1120877" y="103238"/>
                </a:cubicBezTo>
                <a:cubicBezTo>
                  <a:pt x="1123335" y="157315"/>
                  <a:pt x="569041" y="240889"/>
                  <a:pt x="14748" y="324464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7486731" y="1244006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35425" y="5142383"/>
            <a:ext cx="136815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Kruisrym</a:t>
            </a:r>
            <a:endParaRPr lang="en-Z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66840" y="1959303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86731" y="2708920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86731" y="3360399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86731" y="3939871"/>
            <a:ext cx="136815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Paarrym</a:t>
            </a:r>
            <a:endParaRPr lang="en-ZA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931780" y="5263785"/>
            <a:ext cx="235994" cy="3402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72770" y="5244008"/>
            <a:ext cx="295004" cy="3600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8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1412</Words>
  <Application>Microsoft Office PowerPoint</Application>
  <PresentationFormat>On-screen Show (4:3)</PresentationFormat>
  <Paragraphs>216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Die hanswors</vt:lpstr>
      <vt:lpstr>Titel</vt:lpstr>
      <vt:lpstr>Konteks van gedig</vt:lpstr>
      <vt:lpstr>Konteks van gedig</vt:lpstr>
      <vt:lpstr>Tema van gedig</vt:lpstr>
      <vt:lpstr>Wat sien ek wanneer ek na die gedig kyk? </vt:lpstr>
      <vt:lpstr>Leestekengebruik in gedig:</vt:lpstr>
      <vt:lpstr>Verskillende rymskemas per strofes:</vt:lpstr>
      <vt:lpstr>Verskillende rymskemas per strofes:</vt:lpstr>
      <vt:lpstr>Wat sien ek nog as ek na die gedig kyk?</vt:lpstr>
      <vt:lpstr>PowerPoint Presentation</vt:lpstr>
      <vt:lpstr>Poet uses senses to describe the clown.</vt:lpstr>
      <vt:lpstr>Poet uses senses to describe the clown.</vt:lpstr>
      <vt:lpstr>PowerPoint Presentation</vt:lpstr>
      <vt:lpstr>PowerPoint Presentation</vt:lpstr>
      <vt:lpstr>Retoriese vraag “Met klere wat gedurig gaar is,  Wat doen die vent met sy salaris?”</vt:lpstr>
      <vt:lpstr>PowerPoint Presentation</vt:lpstr>
      <vt:lpstr>Strofe 3 en 5</vt:lpstr>
      <vt:lpstr>PowerPoint Presentation</vt:lpstr>
      <vt:lpstr>Stanza 4 very IRONIC</vt:lpstr>
      <vt:lpstr>PowerPoint Presentation</vt:lpstr>
      <vt:lpstr>Contrast very evident in poem: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Thumela</dc:title>
  <dc:creator>Marelize</dc:creator>
  <cp:lastModifiedBy>Marelize Swanepoel</cp:lastModifiedBy>
  <cp:revision>61</cp:revision>
  <dcterms:created xsi:type="dcterms:W3CDTF">2011-01-01T13:32:29Z</dcterms:created>
  <dcterms:modified xsi:type="dcterms:W3CDTF">2019-05-25T12:08:55Z</dcterms:modified>
</cp:coreProperties>
</file>